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8" r:id="rId2"/>
    <p:sldId id="288" r:id="rId3"/>
    <p:sldId id="289" r:id="rId4"/>
    <p:sldId id="259" r:id="rId5"/>
    <p:sldId id="260" r:id="rId6"/>
    <p:sldId id="262" r:id="rId7"/>
    <p:sldId id="263" r:id="rId8"/>
    <p:sldId id="290" r:id="rId9"/>
    <p:sldId id="265" r:id="rId10"/>
    <p:sldId id="266" r:id="rId11"/>
    <p:sldId id="291" r:id="rId12"/>
    <p:sldId id="292" r:id="rId13"/>
    <p:sldId id="269" r:id="rId14"/>
    <p:sldId id="293" r:id="rId15"/>
    <p:sldId id="271" r:id="rId16"/>
    <p:sldId id="294" r:id="rId17"/>
    <p:sldId id="273" r:id="rId18"/>
    <p:sldId id="295" r:id="rId19"/>
    <p:sldId id="296" r:id="rId20"/>
    <p:sldId id="297" r:id="rId21"/>
    <p:sldId id="277" r:id="rId22"/>
    <p:sldId id="278" r:id="rId23"/>
    <p:sldId id="298" r:id="rId24"/>
    <p:sldId id="279" r:id="rId25"/>
    <p:sldId id="280" r:id="rId26"/>
    <p:sldId id="281" r:id="rId27"/>
    <p:sldId id="282" r:id="rId28"/>
    <p:sldId id="299" r:id="rId29"/>
    <p:sldId id="284" r:id="rId30"/>
    <p:sldId id="285" r:id="rId31"/>
    <p:sldId id="300" r:id="rId32"/>
    <p:sldId id="286" r:id="rId33"/>
  </p:sldIdLst>
  <p:sldSz cx="19010313" cy="10693400"/>
  <p:notesSz cx="75565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4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762" y="339"/>
      </p:cViewPr>
      <p:guideLst>
        <p:guide orient="horz" pos="2880"/>
        <p:guide pos="543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502" y="3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01EAFE-A441-40E2-84FB-FFCB086551A0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A9E1B8D9-D81F-4E34-962E-D60161DC241C}">
      <dgm:prSet phldrT="[文本]"/>
      <dgm:spPr/>
      <dgm:t>
        <a:bodyPr/>
        <a:lstStyle/>
        <a:p>
          <a:r>
            <a:rPr lang="en-US" altLang="zh-CN" dirty="0"/>
            <a:t>1</a:t>
          </a:r>
          <a:endParaRPr lang="zh-CN" altLang="en-US" dirty="0"/>
        </a:p>
      </dgm:t>
    </dgm:pt>
    <dgm:pt modelId="{6F94A226-DAAE-401F-BF32-BFDEC5FEC306}" type="parTrans" cxnId="{3CE994A2-D450-4102-A21D-CAC2C5F56EF8}">
      <dgm:prSet/>
      <dgm:spPr/>
      <dgm:t>
        <a:bodyPr/>
        <a:lstStyle/>
        <a:p>
          <a:endParaRPr lang="zh-CN" altLang="en-US"/>
        </a:p>
      </dgm:t>
    </dgm:pt>
    <dgm:pt modelId="{493A1498-71C4-48B2-9BC6-4F594EB92270}" type="sibTrans" cxnId="{3CE994A2-D450-4102-A21D-CAC2C5F56EF8}">
      <dgm:prSet/>
      <dgm:spPr/>
      <dgm:t>
        <a:bodyPr/>
        <a:lstStyle/>
        <a:p>
          <a:endParaRPr lang="zh-CN" altLang="en-US"/>
        </a:p>
      </dgm:t>
    </dgm:pt>
    <dgm:pt modelId="{5C20F657-C9C2-46C7-ABEE-3F25B922F1C1}">
      <dgm:prSet phldrT="[文本]"/>
      <dgm:spPr/>
      <dgm:t>
        <a:bodyPr/>
        <a:lstStyle/>
        <a:p>
          <a:r>
            <a:rPr lang="zh-CN" altLang="en-US" dirty="0"/>
            <a:t>实验</a:t>
          </a:r>
          <a:endParaRPr lang="en-US" altLang="zh-CN" dirty="0"/>
        </a:p>
        <a:p>
          <a:r>
            <a:rPr lang="zh-CN" altLang="en-US" dirty="0"/>
            <a:t>构架</a:t>
          </a:r>
        </a:p>
      </dgm:t>
    </dgm:pt>
    <dgm:pt modelId="{25A055AC-4D85-465A-AB00-9B62ADCDCBD2}" type="parTrans" cxnId="{E76DBB97-5BA3-465D-8F30-ED6E697D33EE}">
      <dgm:prSet/>
      <dgm:spPr/>
      <dgm:t>
        <a:bodyPr/>
        <a:lstStyle/>
        <a:p>
          <a:endParaRPr lang="zh-CN" altLang="en-US"/>
        </a:p>
      </dgm:t>
    </dgm:pt>
    <dgm:pt modelId="{8176C15D-8D40-4BDE-BA63-12B8B42A894A}" type="sibTrans" cxnId="{E76DBB97-5BA3-465D-8F30-ED6E697D33EE}">
      <dgm:prSet/>
      <dgm:spPr/>
      <dgm:t>
        <a:bodyPr/>
        <a:lstStyle/>
        <a:p>
          <a:endParaRPr lang="zh-CN" altLang="en-US"/>
        </a:p>
      </dgm:t>
    </dgm:pt>
    <dgm:pt modelId="{735C50BB-857A-4D56-9619-2B85ECFC7A81}">
      <dgm:prSet phldrT="[文本]"/>
      <dgm:spPr/>
      <dgm:t>
        <a:bodyPr/>
        <a:lstStyle/>
        <a:p>
          <a:r>
            <a:rPr lang="en-US" altLang="zh-CN" dirty="0"/>
            <a:t>2</a:t>
          </a:r>
          <a:endParaRPr lang="zh-CN" altLang="en-US" dirty="0"/>
        </a:p>
      </dgm:t>
    </dgm:pt>
    <dgm:pt modelId="{EAA57242-0B15-42CD-AC4A-6C265135D009}" type="parTrans" cxnId="{D1637BD9-2385-4CF1-B3E8-FDD59561322F}">
      <dgm:prSet/>
      <dgm:spPr/>
      <dgm:t>
        <a:bodyPr/>
        <a:lstStyle/>
        <a:p>
          <a:endParaRPr lang="zh-CN" altLang="en-US"/>
        </a:p>
      </dgm:t>
    </dgm:pt>
    <dgm:pt modelId="{E93EFE40-1A40-4EBA-9FD2-5E1EE2669242}" type="sibTrans" cxnId="{D1637BD9-2385-4CF1-B3E8-FDD59561322F}">
      <dgm:prSet/>
      <dgm:spPr/>
      <dgm:t>
        <a:bodyPr/>
        <a:lstStyle/>
        <a:p>
          <a:endParaRPr lang="zh-CN" altLang="en-US"/>
        </a:p>
      </dgm:t>
    </dgm:pt>
    <dgm:pt modelId="{4B65DEDD-06D2-427A-8913-37B65BC95F68}">
      <dgm:prSet phldrT="[文本]"/>
      <dgm:spPr/>
      <dgm:t>
        <a:bodyPr/>
        <a:lstStyle/>
        <a:p>
          <a:r>
            <a:rPr lang="zh-CN" altLang="en-US" dirty="0"/>
            <a:t>实验</a:t>
          </a:r>
          <a:endParaRPr lang="en-US" altLang="zh-CN" dirty="0"/>
        </a:p>
        <a:p>
          <a:r>
            <a:rPr lang="zh-CN" altLang="en-US" dirty="0"/>
            <a:t>流程</a:t>
          </a:r>
        </a:p>
      </dgm:t>
    </dgm:pt>
    <dgm:pt modelId="{1F34E800-DC59-4CDD-92D4-B7F1469301E1}" type="parTrans" cxnId="{2E0A00A4-1805-44AD-A0A9-BFC03472FABF}">
      <dgm:prSet/>
      <dgm:spPr/>
      <dgm:t>
        <a:bodyPr/>
        <a:lstStyle/>
        <a:p>
          <a:endParaRPr lang="zh-CN" altLang="en-US"/>
        </a:p>
      </dgm:t>
    </dgm:pt>
    <dgm:pt modelId="{3BB3DDDC-A093-4F17-B064-6F76A7957BEB}" type="sibTrans" cxnId="{2E0A00A4-1805-44AD-A0A9-BFC03472FABF}">
      <dgm:prSet/>
      <dgm:spPr/>
      <dgm:t>
        <a:bodyPr/>
        <a:lstStyle/>
        <a:p>
          <a:endParaRPr lang="zh-CN" altLang="en-US"/>
        </a:p>
      </dgm:t>
    </dgm:pt>
    <dgm:pt modelId="{843E7855-2826-474C-935C-E38D2E06DBE1}">
      <dgm:prSet phldrT="[文本]"/>
      <dgm:spPr/>
      <dgm:t>
        <a:bodyPr/>
        <a:lstStyle/>
        <a:p>
          <a:r>
            <a:rPr lang="en-US" altLang="zh-CN" dirty="0"/>
            <a:t>3</a:t>
          </a:r>
          <a:endParaRPr lang="zh-CN" altLang="en-US" dirty="0"/>
        </a:p>
      </dgm:t>
    </dgm:pt>
    <dgm:pt modelId="{6ADFFE15-FE12-46A5-845D-8F8DDBEDD809}" type="parTrans" cxnId="{C66D2F7C-8CB9-4486-A7E6-D588AFFFF6D9}">
      <dgm:prSet/>
      <dgm:spPr/>
      <dgm:t>
        <a:bodyPr/>
        <a:lstStyle/>
        <a:p>
          <a:endParaRPr lang="zh-CN" altLang="en-US"/>
        </a:p>
      </dgm:t>
    </dgm:pt>
    <dgm:pt modelId="{7C4744F1-8868-459C-9613-8071DF4574CB}" type="sibTrans" cxnId="{C66D2F7C-8CB9-4486-A7E6-D588AFFFF6D9}">
      <dgm:prSet/>
      <dgm:spPr/>
      <dgm:t>
        <a:bodyPr/>
        <a:lstStyle/>
        <a:p>
          <a:endParaRPr lang="zh-CN" altLang="en-US"/>
        </a:p>
      </dgm:t>
    </dgm:pt>
    <dgm:pt modelId="{9F86089A-F638-4CFA-8CD2-EA2684190F3F}">
      <dgm:prSet phldrT="[文本]"/>
      <dgm:spPr/>
      <dgm:t>
        <a:bodyPr/>
        <a:lstStyle/>
        <a:p>
          <a:r>
            <a:rPr lang="zh-CN" altLang="en-US" dirty="0"/>
            <a:t>交互性步骤</a:t>
          </a:r>
        </a:p>
      </dgm:t>
    </dgm:pt>
    <dgm:pt modelId="{5157CBBA-49DB-4064-A898-42BCCE2D4D4E}" type="parTrans" cxnId="{C2D28BDC-56E3-402F-AB6E-5D9992DB0BE3}">
      <dgm:prSet/>
      <dgm:spPr/>
      <dgm:t>
        <a:bodyPr/>
        <a:lstStyle/>
        <a:p>
          <a:endParaRPr lang="zh-CN" altLang="en-US"/>
        </a:p>
      </dgm:t>
    </dgm:pt>
    <dgm:pt modelId="{EFDE8B86-D890-4692-AEFB-D5A74EE1D9D8}" type="sibTrans" cxnId="{C2D28BDC-56E3-402F-AB6E-5D9992DB0BE3}">
      <dgm:prSet/>
      <dgm:spPr/>
      <dgm:t>
        <a:bodyPr/>
        <a:lstStyle/>
        <a:p>
          <a:endParaRPr lang="zh-CN" altLang="en-US"/>
        </a:p>
      </dgm:t>
    </dgm:pt>
    <dgm:pt modelId="{36308C45-391B-4065-B0A7-BF6396A33BCE}" type="pres">
      <dgm:prSet presAssocID="{6801EAFE-A441-40E2-84FB-FFCB086551A0}" presName="theList" presStyleCnt="0">
        <dgm:presLayoutVars>
          <dgm:dir/>
          <dgm:animLvl val="lvl"/>
          <dgm:resizeHandles val="exact"/>
        </dgm:presLayoutVars>
      </dgm:prSet>
      <dgm:spPr/>
    </dgm:pt>
    <dgm:pt modelId="{1094EC68-281F-4A48-ACD7-B85C8C4CE463}" type="pres">
      <dgm:prSet presAssocID="{A9E1B8D9-D81F-4E34-962E-D60161DC241C}" presName="compNode" presStyleCnt="0"/>
      <dgm:spPr/>
    </dgm:pt>
    <dgm:pt modelId="{5C7F6440-2857-4687-94F3-9D9B896F3C7A}" type="pres">
      <dgm:prSet presAssocID="{A9E1B8D9-D81F-4E34-962E-D60161DC241C}" presName="aNode" presStyleLbl="bgShp" presStyleIdx="0" presStyleCnt="3"/>
      <dgm:spPr/>
    </dgm:pt>
    <dgm:pt modelId="{B0DFEA6A-1370-4036-B30F-7441596DC4CE}" type="pres">
      <dgm:prSet presAssocID="{A9E1B8D9-D81F-4E34-962E-D60161DC241C}" presName="textNode" presStyleLbl="bgShp" presStyleIdx="0" presStyleCnt="3"/>
      <dgm:spPr/>
    </dgm:pt>
    <dgm:pt modelId="{D04AAF22-C892-4635-8294-44845475E141}" type="pres">
      <dgm:prSet presAssocID="{A9E1B8D9-D81F-4E34-962E-D60161DC241C}" presName="compChildNode" presStyleCnt="0"/>
      <dgm:spPr/>
    </dgm:pt>
    <dgm:pt modelId="{EF457CEF-8226-411E-B05A-86C92EA6F05F}" type="pres">
      <dgm:prSet presAssocID="{A9E1B8D9-D81F-4E34-962E-D60161DC241C}" presName="theInnerList" presStyleCnt="0"/>
      <dgm:spPr/>
    </dgm:pt>
    <dgm:pt modelId="{90EF47E9-1347-4CE2-BB2D-41A234151A0F}" type="pres">
      <dgm:prSet presAssocID="{5C20F657-C9C2-46C7-ABEE-3F25B922F1C1}" presName="childNode" presStyleLbl="node1" presStyleIdx="0" presStyleCnt="3">
        <dgm:presLayoutVars>
          <dgm:bulletEnabled val="1"/>
        </dgm:presLayoutVars>
      </dgm:prSet>
      <dgm:spPr/>
    </dgm:pt>
    <dgm:pt modelId="{24A21FCE-9546-4A67-8ABF-5FE401E96BF0}" type="pres">
      <dgm:prSet presAssocID="{A9E1B8D9-D81F-4E34-962E-D60161DC241C}" presName="aSpace" presStyleCnt="0"/>
      <dgm:spPr/>
    </dgm:pt>
    <dgm:pt modelId="{C80DA1B8-8C95-43F9-B80C-9DC18A5A7B27}" type="pres">
      <dgm:prSet presAssocID="{735C50BB-857A-4D56-9619-2B85ECFC7A81}" presName="compNode" presStyleCnt="0"/>
      <dgm:spPr/>
    </dgm:pt>
    <dgm:pt modelId="{9BFC43EB-A112-46AE-95F3-39D465F0E8EC}" type="pres">
      <dgm:prSet presAssocID="{735C50BB-857A-4D56-9619-2B85ECFC7A81}" presName="aNode" presStyleLbl="bgShp" presStyleIdx="1" presStyleCnt="3"/>
      <dgm:spPr/>
    </dgm:pt>
    <dgm:pt modelId="{EC585DE1-53DA-4CF4-93D0-92B5A6C809BC}" type="pres">
      <dgm:prSet presAssocID="{735C50BB-857A-4D56-9619-2B85ECFC7A81}" presName="textNode" presStyleLbl="bgShp" presStyleIdx="1" presStyleCnt="3"/>
      <dgm:spPr/>
    </dgm:pt>
    <dgm:pt modelId="{B14E4821-EA56-4D8B-9F1D-07C14B75C378}" type="pres">
      <dgm:prSet presAssocID="{735C50BB-857A-4D56-9619-2B85ECFC7A81}" presName="compChildNode" presStyleCnt="0"/>
      <dgm:spPr/>
    </dgm:pt>
    <dgm:pt modelId="{DBBE8E27-55C6-45BC-AB5D-E3C0838E86FC}" type="pres">
      <dgm:prSet presAssocID="{735C50BB-857A-4D56-9619-2B85ECFC7A81}" presName="theInnerList" presStyleCnt="0"/>
      <dgm:spPr/>
    </dgm:pt>
    <dgm:pt modelId="{BEFC6D7B-F82B-4B14-8B7E-C665280BA5B0}" type="pres">
      <dgm:prSet presAssocID="{4B65DEDD-06D2-427A-8913-37B65BC95F68}" presName="childNode" presStyleLbl="node1" presStyleIdx="1" presStyleCnt="3">
        <dgm:presLayoutVars>
          <dgm:bulletEnabled val="1"/>
        </dgm:presLayoutVars>
      </dgm:prSet>
      <dgm:spPr/>
    </dgm:pt>
    <dgm:pt modelId="{43ECEA4F-02D2-441A-B166-B73D0AB6858A}" type="pres">
      <dgm:prSet presAssocID="{735C50BB-857A-4D56-9619-2B85ECFC7A81}" presName="aSpace" presStyleCnt="0"/>
      <dgm:spPr/>
    </dgm:pt>
    <dgm:pt modelId="{34C6652F-8A8D-4E73-A8C0-D08295CA7278}" type="pres">
      <dgm:prSet presAssocID="{843E7855-2826-474C-935C-E38D2E06DBE1}" presName="compNode" presStyleCnt="0"/>
      <dgm:spPr/>
    </dgm:pt>
    <dgm:pt modelId="{58AF9C4C-8B57-4B07-8491-7AF8CC5B34D5}" type="pres">
      <dgm:prSet presAssocID="{843E7855-2826-474C-935C-E38D2E06DBE1}" presName="aNode" presStyleLbl="bgShp" presStyleIdx="2" presStyleCnt="3"/>
      <dgm:spPr/>
    </dgm:pt>
    <dgm:pt modelId="{11C86C02-33E6-4858-892F-BE1DC1CFC43B}" type="pres">
      <dgm:prSet presAssocID="{843E7855-2826-474C-935C-E38D2E06DBE1}" presName="textNode" presStyleLbl="bgShp" presStyleIdx="2" presStyleCnt="3"/>
      <dgm:spPr/>
    </dgm:pt>
    <dgm:pt modelId="{85A9900C-0349-4FDD-AB5A-9510F2F99F44}" type="pres">
      <dgm:prSet presAssocID="{843E7855-2826-474C-935C-E38D2E06DBE1}" presName="compChildNode" presStyleCnt="0"/>
      <dgm:spPr/>
    </dgm:pt>
    <dgm:pt modelId="{6BE67D79-DE76-4AF1-B753-038D0DD64840}" type="pres">
      <dgm:prSet presAssocID="{843E7855-2826-474C-935C-E38D2E06DBE1}" presName="theInnerList" presStyleCnt="0"/>
      <dgm:spPr/>
    </dgm:pt>
    <dgm:pt modelId="{9A9BD469-03F2-41D1-8827-53536C78D729}" type="pres">
      <dgm:prSet presAssocID="{9F86089A-F638-4CFA-8CD2-EA2684190F3F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E2AC7C01-7C95-4B71-99BF-82E921899D43}" type="presOf" srcId="{5C20F657-C9C2-46C7-ABEE-3F25B922F1C1}" destId="{90EF47E9-1347-4CE2-BB2D-41A234151A0F}" srcOrd="0" destOrd="0" presId="urn:microsoft.com/office/officeart/2005/8/layout/lProcess2"/>
    <dgm:cxn modelId="{AC1FE824-79D9-4C39-8971-C3F739C7BCEE}" type="presOf" srcId="{4B65DEDD-06D2-427A-8913-37B65BC95F68}" destId="{BEFC6D7B-F82B-4B14-8B7E-C665280BA5B0}" srcOrd="0" destOrd="0" presId="urn:microsoft.com/office/officeart/2005/8/layout/lProcess2"/>
    <dgm:cxn modelId="{2AC41236-F92C-448E-BCE8-E6F726AFEB40}" type="presOf" srcId="{735C50BB-857A-4D56-9619-2B85ECFC7A81}" destId="{9BFC43EB-A112-46AE-95F3-39D465F0E8EC}" srcOrd="0" destOrd="0" presId="urn:microsoft.com/office/officeart/2005/8/layout/lProcess2"/>
    <dgm:cxn modelId="{372EC248-7A45-47CA-8ECB-F1745CD6DF8E}" type="presOf" srcId="{A9E1B8D9-D81F-4E34-962E-D60161DC241C}" destId="{5C7F6440-2857-4687-94F3-9D9B896F3C7A}" srcOrd="0" destOrd="0" presId="urn:microsoft.com/office/officeart/2005/8/layout/lProcess2"/>
    <dgm:cxn modelId="{CEB1B96C-B1A0-462D-A2A6-6F59CFA0DC10}" type="presOf" srcId="{9F86089A-F638-4CFA-8CD2-EA2684190F3F}" destId="{9A9BD469-03F2-41D1-8827-53536C78D729}" srcOrd="0" destOrd="0" presId="urn:microsoft.com/office/officeart/2005/8/layout/lProcess2"/>
    <dgm:cxn modelId="{F62B4074-74A3-408E-9939-92735FA5CBD6}" type="presOf" srcId="{843E7855-2826-474C-935C-E38D2E06DBE1}" destId="{11C86C02-33E6-4858-892F-BE1DC1CFC43B}" srcOrd="1" destOrd="0" presId="urn:microsoft.com/office/officeart/2005/8/layout/lProcess2"/>
    <dgm:cxn modelId="{C66D2F7C-8CB9-4486-A7E6-D588AFFFF6D9}" srcId="{6801EAFE-A441-40E2-84FB-FFCB086551A0}" destId="{843E7855-2826-474C-935C-E38D2E06DBE1}" srcOrd="2" destOrd="0" parTransId="{6ADFFE15-FE12-46A5-845D-8F8DDBEDD809}" sibTransId="{7C4744F1-8868-459C-9613-8071DF4574CB}"/>
    <dgm:cxn modelId="{5D0AD18B-79D5-4752-BF3C-5575447B5256}" type="presOf" srcId="{843E7855-2826-474C-935C-E38D2E06DBE1}" destId="{58AF9C4C-8B57-4B07-8491-7AF8CC5B34D5}" srcOrd="0" destOrd="0" presId="urn:microsoft.com/office/officeart/2005/8/layout/lProcess2"/>
    <dgm:cxn modelId="{E76DBB97-5BA3-465D-8F30-ED6E697D33EE}" srcId="{A9E1B8D9-D81F-4E34-962E-D60161DC241C}" destId="{5C20F657-C9C2-46C7-ABEE-3F25B922F1C1}" srcOrd="0" destOrd="0" parTransId="{25A055AC-4D85-465A-AB00-9B62ADCDCBD2}" sibTransId="{8176C15D-8D40-4BDE-BA63-12B8B42A894A}"/>
    <dgm:cxn modelId="{3CE994A2-D450-4102-A21D-CAC2C5F56EF8}" srcId="{6801EAFE-A441-40E2-84FB-FFCB086551A0}" destId="{A9E1B8D9-D81F-4E34-962E-D60161DC241C}" srcOrd="0" destOrd="0" parTransId="{6F94A226-DAAE-401F-BF32-BFDEC5FEC306}" sibTransId="{493A1498-71C4-48B2-9BC6-4F594EB92270}"/>
    <dgm:cxn modelId="{2E0A00A4-1805-44AD-A0A9-BFC03472FABF}" srcId="{735C50BB-857A-4D56-9619-2B85ECFC7A81}" destId="{4B65DEDD-06D2-427A-8913-37B65BC95F68}" srcOrd="0" destOrd="0" parTransId="{1F34E800-DC59-4CDD-92D4-B7F1469301E1}" sibTransId="{3BB3DDDC-A093-4F17-B064-6F76A7957BEB}"/>
    <dgm:cxn modelId="{97EE36A8-8E3E-4D46-8A52-929CF406D359}" type="presOf" srcId="{6801EAFE-A441-40E2-84FB-FFCB086551A0}" destId="{36308C45-391B-4065-B0A7-BF6396A33BCE}" srcOrd="0" destOrd="0" presId="urn:microsoft.com/office/officeart/2005/8/layout/lProcess2"/>
    <dgm:cxn modelId="{D1637BD9-2385-4CF1-B3E8-FDD59561322F}" srcId="{6801EAFE-A441-40E2-84FB-FFCB086551A0}" destId="{735C50BB-857A-4D56-9619-2B85ECFC7A81}" srcOrd="1" destOrd="0" parTransId="{EAA57242-0B15-42CD-AC4A-6C265135D009}" sibTransId="{E93EFE40-1A40-4EBA-9FD2-5E1EE2669242}"/>
    <dgm:cxn modelId="{C2D28BDC-56E3-402F-AB6E-5D9992DB0BE3}" srcId="{843E7855-2826-474C-935C-E38D2E06DBE1}" destId="{9F86089A-F638-4CFA-8CD2-EA2684190F3F}" srcOrd="0" destOrd="0" parTransId="{5157CBBA-49DB-4064-A898-42BCCE2D4D4E}" sibTransId="{EFDE8B86-D890-4692-AEFB-D5A74EE1D9D8}"/>
    <dgm:cxn modelId="{39DCEFEC-15F8-4664-98A7-CD4F85380D3D}" type="presOf" srcId="{735C50BB-857A-4D56-9619-2B85ECFC7A81}" destId="{EC585DE1-53DA-4CF4-93D0-92B5A6C809BC}" srcOrd="1" destOrd="0" presId="urn:microsoft.com/office/officeart/2005/8/layout/lProcess2"/>
    <dgm:cxn modelId="{D115EFFF-4E87-472F-8699-3C3D8C9F6494}" type="presOf" srcId="{A9E1B8D9-D81F-4E34-962E-D60161DC241C}" destId="{B0DFEA6A-1370-4036-B30F-7441596DC4CE}" srcOrd="1" destOrd="0" presId="urn:microsoft.com/office/officeart/2005/8/layout/lProcess2"/>
    <dgm:cxn modelId="{6D4384E5-FAE9-43D1-94AD-913DA32C7353}" type="presParOf" srcId="{36308C45-391B-4065-B0A7-BF6396A33BCE}" destId="{1094EC68-281F-4A48-ACD7-B85C8C4CE463}" srcOrd="0" destOrd="0" presId="urn:microsoft.com/office/officeart/2005/8/layout/lProcess2"/>
    <dgm:cxn modelId="{EA82CBC7-78A6-4BEA-A3AA-4C766871268B}" type="presParOf" srcId="{1094EC68-281F-4A48-ACD7-B85C8C4CE463}" destId="{5C7F6440-2857-4687-94F3-9D9B896F3C7A}" srcOrd="0" destOrd="0" presId="urn:microsoft.com/office/officeart/2005/8/layout/lProcess2"/>
    <dgm:cxn modelId="{AEFFE59C-5277-43AD-AF3B-CF4308DDA034}" type="presParOf" srcId="{1094EC68-281F-4A48-ACD7-B85C8C4CE463}" destId="{B0DFEA6A-1370-4036-B30F-7441596DC4CE}" srcOrd="1" destOrd="0" presId="urn:microsoft.com/office/officeart/2005/8/layout/lProcess2"/>
    <dgm:cxn modelId="{10111FEA-A48A-49DC-9B24-4E578FC5E924}" type="presParOf" srcId="{1094EC68-281F-4A48-ACD7-B85C8C4CE463}" destId="{D04AAF22-C892-4635-8294-44845475E141}" srcOrd="2" destOrd="0" presId="urn:microsoft.com/office/officeart/2005/8/layout/lProcess2"/>
    <dgm:cxn modelId="{5E0A2E1A-4510-4B5C-8604-325A489514C5}" type="presParOf" srcId="{D04AAF22-C892-4635-8294-44845475E141}" destId="{EF457CEF-8226-411E-B05A-86C92EA6F05F}" srcOrd="0" destOrd="0" presId="urn:microsoft.com/office/officeart/2005/8/layout/lProcess2"/>
    <dgm:cxn modelId="{C10EC0B1-7C04-474B-9D59-9762E679E830}" type="presParOf" srcId="{EF457CEF-8226-411E-B05A-86C92EA6F05F}" destId="{90EF47E9-1347-4CE2-BB2D-41A234151A0F}" srcOrd="0" destOrd="0" presId="urn:microsoft.com/office/officeart/2005/8/layout/lProcess2"/>
    <dgm:cxn modelId="{79B3E4B7-319C-4447-B682-C77DF42D1740}" type="presParOf" srcId="{36308C45-391B-4065-B0A7-BF6396A33BCE}" destId="{24A21FCE-9546-4A67-8ABF-5FE401E96BF0}" srcOrd="1" destOrd="0" presId="urn:microsoft.com/office/officeart/2005/8/layout/lProcess2"/>
    <dgm:cxn modelId="{F0E2A139-0AB3-4611-962C-901E28B809DD}" type="presParOf" srcId="{36308C45-391B-4065-B0A7-BF6396A33BCE}" destId="{C80DA1B8-8C95-43F9-B80C-9DC18A5A7B27}" srcOrd="2" destOrd="0" presId="urn:microsoft.com/office/officeart/2005/8/layout/lProcess2"/>
    <dgm:cxn modelId="{4A96ACE2-BBEE-42DD-8FA8-E2FE901B7CCA}" type="presParOf" srcId="{C80DA1B8-8C95-43F9-B80C-9DC18A5A7B27}" destId="{9BFC43EB-A112-46AE-95F3-39D465F0E8EC}" srcOrd="0" destOrd="0" presId="urn:microsoft.com/office/officeart/2005/8/layout/lProcess2"/>
    <dgm:cxn modelId="{ED8F846B-D081-465F-9008-78E6EC8C17B2}" type="presParOf" srcId="{C80DA1B8-8C95-43F9-B80C-9DC18A5A7B27}" destId="{EC585DE1-53DA-4CF4-93D0-92B5A6C809BC}" srcOrd="1" destOrd="0" presId="urn:microsoft.com/office/officeart/2005/8/layout/lProcess2"/>
    <dgm:cxn modelId="{B51A170A-18FB-4A10-BC6B-0576BD6004BC}" type="presParOf" srcId="{C80DA1B8-8C95-43F9-B80C-9DC18A5A7B27}" destId="{B14E4821-EA56-4D8B-9F1D-07C14B75C378}" srcOrd="2" destOrd="0" presId="urn:microsoft.com/office/officeart/2005/8/layout/lProcess2"/>
    <dgm:cxn modelId="{86186AB1-6706-4AAD-B8B2-799BC4937220}" type="presParOf" srcId="{B14E4821-EA56-4D8B-9F1D-07C14B75C378}" destId="{DBBE8E27-55C6-45BC-AB5D-E3C0838E86FC}" srcOrd="0" destOrd="0" presId="urn:microsoft.com/office/officeart/2005/8/layout/lProcess2"/>
    <dgm:cxn modelId="{0D5A39DE-67EC-4D8C-B409-CA660E09D817}" type="presParOf" srcId="{DBBE8E27-55C6-45BC-AB5D-E3C0838E86FC}" destId="{BEFC6D7B-F82B-4B14-8B7E-C665280BA5B0}" srcOrd="0" destOrd="0" presId="urn:microsoft.com/office/officeart/2005/8/layout/lProcess2"/>
    <dgm:cxn modelId="{75950C91-F94D-42AD-B95C-561234A2D0C3}" type="presParOf" srcId="{36308C45-391B-4065-B0A7-BF6396A33BCE}" destId="{43ECEA4F-02D2-441A-B166-B73D0AB6858A}" srcOrd="3" destOrd="0" presId="urn:microsoft.com/office/officeart/2005/8/layout/lProcess2"/>
    <dgm:cxn modelId="{DAFA2B7C-4C18-46E1-8F40-AA8BA3D0F354}" type="presParOf" srcId="{36308C45-391B-4065-B0A7-BF6396A33BCE}" destId="{34C6652F-8A8D-4E73-A8C0-D08295CA7278}" srcOrd="4" destOrd="0" presId="urn:microsoft.com/office/officeart/2005/8/layout/lProcess2"/>
    <dgm:cxn modelId="{01B88A42-74EA-4B56-9674-974F13AB13D6}" type="presParOf" srcId="{34C6652F-8A8D-4E73-A8C0-D08295CA7278}" destId="{58AF9C4C-8B57-4B07-8491-7AF8CC5B34D5}" srcOrd="0" destOrd="0" presId="urn:microsoft.com/office/officeart/2005/8/layout/lProcess2"/>
    <dgm:cxn modelId="{2AB87FEB-0B0D-43CF-B24B-C2090C8E251E}" type="presParOf" srcId="{34C6652F-8A8D-4E73-A8C0-D08295CA7278}" destId="{11C86C02-33E6-4858-892F-BE1DC1CFC43B}" srcOrd="1" destOrd="0" presId="urn:microsoft.com/office/officeart/2005/8/layout/lProcess2"/>
    <dgm:cxn modelId="{93D942E8-A7B4-44B7-AF4F-16B92883FEBE}" type="presParOf" srcId="{34C6652F-8A8D-4E73-A8C0-D08295CA7278}" destId="{85A9900C-0349-4FDD-AB5A-9510F2F99F44}" srcOrd="2" destOrd="0" presId="urn:microsoft.com/office/officeart/2005/8/layout/lProcess2"/>
    <dgm:cxn modelId="{D4AC7F63-01F7-4491-A94B-ED9B2C435A5C}" type="presParOf" srcId="{85A9900C-0349-4FDD-AB5A-9510F2F99F44}" destId="{6BE67D79-DE76-4AF1-B753-038D0DD64840}" srcOrd="0" destOrd="0" presId="urn:microsoft.com/office/officeart/2005/8/layout/lProcess2"/>
    <dgm:cxn modelId="{E4EEF00D-84A6-4BEB-ADC1-455E816ECE73}" type="presParOf" srcId="{6BE67D79-DE76-4AF1-B753-038D0DD64840}" destId="{9A9BD469-03F2-41D1-8827-53536C78D729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F6440-2857-4687-94F3-9D9B896F3C7A}">
      <dsp:nvSpPr>
        <dsp:cNvPr id="0" name=""/>
        <dsp:cNvSpPr/>
      </dsp:nvSpPr>
      <dsp:spPr>
        <a:xfrm>
          <a:off x="1565" y="0"/>
          <a:ext cx="4069270" cy="682158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/>
            <a:t>1</a:t>
          </a:r>
          <a:endParaRPr lang="zh-CN" altLang="en-US" sz="6500" kern="1200" dirty="0"/>
        </a:p>
      </dsp:txBody>
      <dsp:txXfrm>
        <a:off x="1565" y="0"/>
        <a:ext cx="4069270" cy="2046475"/>
      </dsp:txXfrm>
    </dsp:sp>
    <dsp:sp modelId="{90EF47E9-1347-4CE2-BB2D-41A234151A0F}">
      <dsp:nvSpPr>
        <dsp:cNvPr id="0" name=""/>
        <dsp:cNvSpPr/>
      </dsp:nvSpPr>
      <dsp:spPr>
        <a:xfrm>
          <a:off x="408492" y="2046475"/>
          <a:ext cx="3255416" cy="44340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23825" rIns="16510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500" kern="1200" dirty="0"/>
            <a:t>实验</a:t>
          </a:r>
          <a:endParaRPr lang="en-US" altLang="zh-CN" sz="6500" kern="1200" dirty="0"/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500" kern="1200" dirty="0"/>
            <a:t>构架</a:t>
          </a:r>
        </a:p>
      </dsp:txBody>
      <dsp:txXfrm>
        <a:off x="503840" y="2141823"/>
        <a:ext cx="3064720" cy="4243334"/>
      </dsp:txXfrm>
    </dsp:sp>
    <dsp:sp modelId="{9BFC43EB-A112-46AE-95F3-39D465F0E8EC}">
      <dsp:nvSpPr>
        <dsp:cNvPr id="0" name=""/>
        <dsp:cNvSpPr/>
      </dsp:nvSpPr>
      <dsp:spPr>
        <a:xfrm>
          <a:off x="4376031" y="0"/>
          <a:ext cx="4069270" cy="682158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/>
            <a:t>2</a:t>
          </a:r>
          <a:endParaRPr lang="zh-CN" altLang="en-US" sz="6500" kern="1200" dirty="0"/>
        </a:p>
      </dsp:txBody>
      <dsp:txXfrm>
        <a:off x="4376031" y="0"/>
        <a:ext cx="4069270" cy="2046475"/>
      </dsp:txXfrm>
    </dsp:sp>
    <dsp:sp modelId="{BEFC6D7B-F82B-4B14-8B7E-C665280BA5B0}">
      <dsp:nvSpPr>
        <dsp:cNvPr id="0" name=""/>
        <dsp:cNvSpPr/>
      </dsp:nvSpPr>
      <dsp:spPr>
        <a:xfrm>
          <a:off x="4782958" y="2046475"/>
          <a:ext cx="3255416" cy="4434030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23825" rIns="16510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500" kern="1200" dirty="0"/>
            <a:t>实验</a:t>
          </a:r>
          <a:endParaRPr lang="en-US" altLang="zh-CN" sz="6500" kern="1200" dirty="0"/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500" kern="1200" dirty="0"/>
            <a:t>流程</a:t>
          </a:r>
        </a:p>
      </dsp:txBody>
      <dsp:txXfrm>
        <a:off x="4878306" y="2141823"/>
        <a:ext cx="3064720" cy="4243334"/>
      </dsp:txXfrm>
    </dsp:sp>
    <dsp:sp modelId="{58AF9C4C-8B57-4B07-8491-7AF8CC5B34D5}">
      <dsp:nvSpPr>
        <dsp:cNvPr id="0" name=""/>
        <dsp:cNvSpPr/>
      </dsp:nvSpPr>
      <dsp:spPr>
        <a:xfrm>
          <a:off x="8750497" y="0"/>
          <a:ext cx="4069270" cy="682158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/>
            <a:t>3</a:t>
          </a:r>
          <a:endParaRPr lang="zh-CN" altLang="en-US" sz="6500" kern="1200" dirty="0"/>
        </a:p>
      </dsp:txBody>
      <dsp:txXfrm>
        <a:off x="8750497" y="0"/>
        <a:ext cx="4069270" cy="2046475"/>
      </dsp:txXfrm>
    </dsp:sp>
    <dsp:sp modelId="{9A9BD469-03F2-41D1-8827-53536C78D729}">
      <dsp:nvSpPr>
        <dsp:cNvPr id="0" name=""/>
        <dsp:cNvSpPr/>
      </dsp:nvSpPr>
      <dsp:spPr>
        <a:xfrm>
          <a:off x="9157424" y="2046475"/>
          <a:ext cx="3255416" cy="4434030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23825" rIns="16510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500" kern="1200" dirty="0"/>
            <a:t>交互性步骤</a:t>
          </a:r>
        </a:p>
      </dsp:txBody>
      <dsp:txXfrm>
        <a:off x="9252772" y="2141823"/>
        <a:ext cx="3064720" cy="4243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56D9BF3-70C4-012F-EC5A-FF847913B2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D309C1-0156-E531-21AD-6EBA4B06D8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9E819-194B-4D0A-8C93-3D4DAD261E35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D5A9E75-2659-99BC-501A-6E962AD659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AF3E7D3-D628-CA29-EF29-5BECB32EC8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7990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C73B0-F8EE-490E-A7FC-B2BDBA5D95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746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7E565-5F17-4836-90FA-627E576F2DD7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55650" y="5146675"/>
            <a:ext cx="604520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27990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2E3E3-164F-4DE8-97EE-561674F007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454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3F01C2-C3D7-6766-963B-0D884712F6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3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26972" y="3314958"/>
            <a:ext cx="1617234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774CA"/>
                </a:solidFill>
                <a:latin typeface="宋体"/>
                <a:cs typeface="宋体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853942" y="5988312"/>
            <a:ext cx="1331840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13D4F"/>
                </a:solidFill>
                <a:latin typeface="Calibri"/>
                <a:cs typeface="Calibri"/>
              </a:defRPr>
            </a:lvl1pPr>
          </a:lstStyle>
          <a:p>
            <a:pPr marL="38103">
              <a:lnSpc>
                <a:spcPts val="1240"/>
              </a:lnSpc>
            </a:pPr>
            <a:fld id="{81D60167-4931-47E6-BA6A-407CBD079E47}" type="slidenum">
              <a:rPr lang="en-US" altLang="zh-CN" smtClean="0"/>
              <a:pPr marL="38103">
                <a:lnSpc>
                  <a:spcPts val="1240"/>
                </a:lnSpc>
              </a:pPr>
              <a:t>‹#›</a:t>
            </a:fld>
            <a:r>
              <a:rPr lang="zh-CN" altLang="en-US" spc="331"/>
              <a:t> </a:t>
            </a:r>
            <a:r>
              <a:rPr lang="en-US" altLang="zh-CN"/>
              <a:t>| </a:t>
            </a:r>
            <a:r>
              <a:rPr lang="en-US" altLang="zh-CN" spc="-25"/>
              <a:t>30</a:t>
            </a:r>
            <a:endParaRPr lang="en-US" altLang="zh-CN" spc="-25" dirty="0"/>
          </a:p>
        </p:txBody>
      </p:sp>
      <p:grpSp>
        <p:nvGrpSpPr>
          <p:cNvPr id="8" name="组合 23">
            <a:extLst>
              <a:ext uri="{FF2B5EF4-FFF2-40B4-BE49-F238E27FC236}">
                <a16:creationId xmlns:a16="http://schemas.microsoft.com/office/drawing/2014/main" id="{C589C8E6-ABA4-61C5-8EA7-2EAF371F40D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94432" y="10398174"/>
            <a:ext cx="10840155" cy="293113"/>
            <a:chOff x="1745226" y="5819501"/>
            <a:chExt cx="10841038" cy="395668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150AC517-A354-0931-16CC-F97EBD22306E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98F9A211-0610-9653-F907-74C4CAA9BD8A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B95E216D-FB55-093E-8BA8-BEF3E0DC4E2D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30">
            <a:extLst>
              <a:ext uri="{FF2B5EF4-FFF2-40B4-BE49-F238E27FC236}">
                <a16:creationId xmlns:a16="http://schemas.microsoft.com/office/drawing/2014/main" id="{0D051F5C-8687-6214-2ABA-7B5482827633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247621" y="776697"/>
            <a:ext cx="15924727" cy="94714"/>
            <a:chOff x="247135" y="747537"/>
            <a:chExt cx="8032665" cy="45719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6A294C5A-C6AD-AEAD-F11E-1AE6F3D615BF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BE7A1ED-BE00-70B2-41D3-8167F928BEE6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58C4D745-ACA5-0466-1579-A179034348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58358" y="226586"/>
            <a:ext cx="2822693" cy="499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1C75EFC-6AC1-6C2E-5AE7-4FC1E4FD7C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3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3">
            <a:extLst>
              <a:ext uri="{FF2B5EF4-FFF2-40B4-BE49-F238E27FC236}">
                <a16:creationId xmlns:a16="http://schemas.microsoft.com/office/drawing/2014/main" id="{305B287D-1031-EAD7-2A04-7D6FF4B7FAA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94432" y="10398174"/>
            <a:ext cx="10840155" cy="293113"/>
            <a:chOff x="1745226" y="5819501"/>
            <a:chExt cx="10841038" cy="395668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A164146E-5846-6F4C-D745-624E670BE4F6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0F806F3B-5BF7-857D-4A84-F1D3A2A77B02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0402C722-EEC8-BBFB-D046-11306D3A9AD4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30">
            <a:extLst>
              <a:ext uri="{FF2B5EF4-FFF2-40B4-BE49-F238E27FC236}">
                <a16:creationId xmlns:a16="http://schemas.microsoft.com/office/drawing/2014/main" id="{C70E2E11-6CFD-B59E-5547-80FAE70FA972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247621" y="776697"/>
            <a:ext cx="15924727" cy="94714"/>
            <a:chOff x="247135" y="747537"/>
            <a:chExt cx="8032665" cy="45719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8ADD3A8B-23E6-6A2F-0B75-838546D92690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74B0364-4B31-2D13-B19C-1A595A69E1E2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F5057986-9F7F-C2F5-8B77-B27E3DFBB7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58358" y="226586"/>
            <a:ext cx="2822693" cy="499915"/>
          </a:xfrm>
          <a:prstGeom prst="rect">
            <a:avLst/>
          </a:prstGeom>
        </p:spPr>
      </p:pic>
      <p:pic>
        <p:nvPicPr>
          <p:cNvPr id="16" name="bg 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6437" y="2361573"/>
            <a:ext cx="11654254" cy="3545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41680" y="2287278"/>
            <a:ext cx="11724092" cy="430887"/>
          </a:xfrm>
        </p:spPr>
        <p:txBody>
          <a:bodyPr lIns="0" tIns="0" rIns="0" bIns="0"/>
          <a:lstStyle>
            <a:lvl1pPr>
              <a:defRPr sz="2800" b="1" i="0">
                <a:solidFill>
                  <a:srgbClr val="4774CA"/>
                </a:solidFill>
                <a:latin typeface="宋体"/>
                <a:cs typeface="宋体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13D4F"/>
                </a:solidFill>
                <a:latin typeface="Calibri"/>
                <a:cs typeface="Calibri"/>
              </a:defRPr>
            </a:lvl1pPr>
          </a:lstStyle>
          <a:p>
            <a:pPr marL="38103">
              <a:lnSpc>
                <a:spcPts val="1240"/>
              </a:lnSpc>
            </a:pPr>
            <a:fld id="{81D60167-4931-47E6-BA6A-407CBD079E47}" type="slidenum">
              <a:rPr lang="en-US" altLang="zh-CN" smtClean="0"/>
              <a:pPr marL="38103">
                <a:lnSpc>
                  <a:spcPts val="1240"/>
                </a:lnSpc>
              </a:pPr>
              <a:t>‹#›</a:t>
            </a:fld>
            <a:r>
              <a:rPr lang="zh-CN" altLang="en-US" spc="331"/>
              <a:t> </a:t>
            </a:r>
            <a:r>
              <a:rPr lang="en-US" altLang="zh-CN"/>
              <a:t>| </a:t>
            </a:r>
            <a:r>
              <a:rPr lang="en-US" altLang="zh-CN" spc="-25"/>
              <a:t>30</a:t>
            </a:r>
            <a:endParaRPr lang="en-US" altLang="zh-CN"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EB7C910-523B-8EC7-34F9-2D8E77E43D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3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23">
            <a:extLst>
              <a:ext uri="{FF2B5EF4-FFF2-40B4-BE49-F238E27FC236}">
                <a16:creationId xmlns:a16="http://schemas.microsoft.com/office/drawing/2014/main" id="{E6BBE595-5288-5F55-FDA3-66756990AF4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94432" y="10398174"/>
            <a:ext cx="10840155" cy="293113"/>
            <a:chOff x="1745226" y="5819501"/>
            <a:chExt cx="10841038" cy="39566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1387C8FD-E69F-660D-4A42-985819E3EFD5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8437EA8F-2E9F-0FD3-CE17-D97E83DC09C5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2903517D-82AF-C441-3A16-5A38041F2723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30">
            <a:extLst>
              <a:ext uri="{FF2B5EF4-FFF2-40B4-BE49-F238E27FC236}">
                <a16:creationId xmlns:a16="http://schemas.microsoft.com/office/drawing/2014/main" id="{BC6281AD-8C0D-2377-A0BA-BB860B7E6605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247621" y="776697"/>
            <a:ext cx="15924727" cy="94714"/>
            <a:chOff x="247135" y="747537"/>
            <a:chExt cx="8032665" cy="45719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08666FB4-791A-01F4-1ACB-3A95D8342C3E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5F1E53-EFCD-D5DE-247B-FF77FA3CAD8F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ACF8E030-914D-9636-D76F-83C77186A4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58358" y="226586"/>
            <a:ext cx="2822693" cy="4999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41680" y="2287278"/>
            <a:ext cx="11724092" cy="430887"/>
          </a:xfrm>
        </p:spPr>
        <p:txBody>
          <a:bodyPr lIns="0" tIns="0" rIns="0" bIns="0"/>
          <a:lstStyle>
            <a:lvl1pPr>
              <a:defRPr sz="2800" b="1" i="0">
                <a:solidFill>
                  <a:srgbClr val="4774CA"/>
                </a:solidFill>
                <a:latin typeface="宋体"/>
                <a:cs typeface="宋体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51321" y="2459490"/>
            <a:ext cx="82764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798543" y="2459490"/>
            <a:ext cx="82764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13D4F"/>
                </a:solidFill>
                <a:latin typeface="Calibri"/>
                <a:cs typeface="Calibri"/>
              </a:defRPr>
            </a:lvl1pPr>
          </a:lstStyle>
          <a:p>
            <a:pPr marL="38103">
              <a:lnSpc>
                <a:spcPts val="1240"/>
              </a:lnSpc>
            </a:pPr>
            <a:fld id="{81D60167-4931-47E6-BA6A-407CBD079E47}" type="slidenum">
              <a:rPr lang="en-US" altLang="zh-CN" smtClean="0"/>
              <a:pPr marL="38103">
                <a:lnSpc>
                  <a:spcPts val="1240"/>
                </a:lnSpc>
              </a:pPr>
              <a:t>‹#›</a:t>
            </a:fld>
            <a:r>
              <a:rPr lang="zh-CN" altLang="en-US" spc="331"/>
              <a:t> </a:t>
            </a:r>
            <a:r>
              <a:rPr lang="en-US" altLang="zh-CN"/>
              <a:t>| </a:t>
            </a:r>
            <a:r>
              <a:rPr lang="en-US" altLang="zh-CN" spc="-25"/>
              <a:t>30</a:t>
            </a:r>
            <a:endParaRPr lang="en-US" altLang="zh-CN"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548B51E-053D-8A98-2ED4-0286BCE2A6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3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B2BAAC8D-08BC-FFB6-F8B4-FBA87019630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94432" y="10398174"/>
            <a:ext cx="10840155" cy="293113"/>
            <a:chOff x="1745226" y="5819501"/>
            <a:chExt cx="10841038" cy="395668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25C36B11-326B-ADC8-059D-8EB3C4E354C2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0228E9FC-A7A8-E9D2-C891-B311CF22DB87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E2CBCA8B-743E-2276-500B-FE654DA9BA4A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组合 30">
            <a:extLst>
              <a:ext uri="{FF2B5EF4-FFF2-40B4-BE49-F238E27FC236}">
                <a16:creationId xmlns:a16="http://schemas.microsoft.com/office/drawing/2014/main" id="{9E85F37F-8597-5A09-8D8F-D39D9BEDC322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247621" y="776697"/>
            <a:ext cx="15924727" cy="94714"/>
            <a:chOff x="247135" y="747537"/>
            <a:chExt cx="8032665" cy="45719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5E4E6723-3883-2BA1-987E-A48D27675F49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D5A19F8-8A1D-B691-B297-D0B0A1BF2364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BFAC98E-2B09-B9AB-6CA9-0B16BA4E03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58358" y="226586"/>
            <a:ext cx="2822693" cy="4999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41680" y="2287278"/>
            <a:ext cx="11724092" cy="430887"/>
          </a:xfrm>
        </p:spPr>
        <p:txBody>
          <a:bodyPr lIns="0" tIns="0" rIns="0" bIns="0"/>
          <a:lstStyle>
            <a:lvl1pPr>
              <a:defRPr sz="2800" b="1" i="0">
                <a:solidFill>
                  <a:srgbClr val="4774CA"/>
                </a:solidFill>
                <a:latin typeface="宋体"/>
                <a:cs typeface="宋体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13D4F"/>
                </a:solidFill>
                <a:latin typeface="Calibri"/>
                <a:cs typeface="Calibri"/>
              </a:defRPr>
            </a:lvl1pPr>
          </a:lstStyle>
          <a:p>
            <a:pPr marL="38103">
              <a:lnSpc>
                <a:spcPts val="1240"/>
              </a:lnSpc>
            </a:pPr>
            <a:fld id="{81D60167-4931-47E6-BA6A-407CBD079E47}" type="slidenum">
              <a:rPr lang="en-US" altLang="zh-CN" smtClean="0"/>
              <a:pPr marL="38103">
                <a:lnSpc>
                  <a:spcPts val="1240"/>
                </a:lnSpc>
              </a:pPr>
              <a:t>‹#›</a:t>
            </a:fld>
            <a:r>
              <a:rPr lang="zh-CN" altLang="en-US" spc="331"/>
              <a:t> </a:t>
            </a:r>
            <a:r>
              <a:rPr lang="en-US" altLang="zh-CN"/>
              <a:t>| </a:t>
            </a:r>
            <a:r>
              <a:rPr lang="en-US" altLang="zh-CN" spc="-25"/>
              <a:t>30</a:t>
            </a:r>
            <a:endParaRPr lang="en-US" altLang="zh-CN"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5C02251-C80F-585A-F279-A84E836EE4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3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23">
            <a:extLst>
              <a:ext uri="{FF2B5EF4-FFF2-40B4-BE49-F238E27FC236}">
                <a16:creationId xmlns:a16="http://schemas.microsoft.com/office/drawing/2014/main" id="{362BE229-9A5B-D926-7FF0-A6A3F6DD7A7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94432" y="10398174"/>
            <a:ext cx="10840155" cy="293113"/>
            <a:chOff x="1745226" y="5819501"/>
            <a:chExt cx="10841038" cy="395668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2AB7DC32-B61B-C4BA-55A4-690319AC18F4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E2506A81-0142-8590-40ED-DA723F8BC4A1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C321F722-60B8-CBE5-0AC6-A430E3E22A2D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组合 30">
            <a:extLst>
              <a:ext uri="{FF2B5EF4-FFF2-40B4-BE49-F238E27FC236}">
                <a16:creationId xmlns:a16="http://schemas.microsoft.com/office/drawing/2014/main" id="{01346A9D-8AB8-51B5-456B-01718FF51F5E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247621" y="776697"/>
            <a:ext cx="15924727" cy="94714"/>
            <a:chOff x="247135" y="747537"/>
            <a:chExt cx="8032665" cy="45719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8D484A09-719F-7612-AD96-A6AA35BAF615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B0DBC4F-7E1B-7A32-1EC1-EC821441E7EE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8AECB4F-06AB-D03B-99B6-53E6760ECC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58358" y="226586"/>
            <a:ext cx="2822693" cy="4999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13D4F"/>
                </a:solidFill>
                <a:latin typeface="Calibri"/>
                <a:cs typeface="Calibri"/>
              </a:defRPr>
            </a:lvl1pPr>
          </a:lstStyle>
          <a:p>
            <a:pPr marL="38103">
              <a:lnSpc>
                <a:spcPts val="1240"/>
              </a:lnSpc>
            </a:pPr>
            <a:fld id="{81D60167-4931-47E6-BA6A-407CBD079E47}" type="slidenum">
              <a:rPr lang="en-US" altLang="zh-CN" smtClean="0"/>
              <a:pPr marL="38103">
                <a:lnSpc>
                  <a:spcPts val="1240"/>
                </a:lnSpc>
              </a:pPr>
              <a:t>‹#›</a:t>
            </a:fld>
            <a:r>
              <a:rPr lang="zh-CN" altLang="en-US" spc="331"/>
              <a:t> </a:t>
            </a:r>
            <a:r>
              <a:rPr lang="en-US" altLang="zh-CN"/>
              <a:t>| </a:t>
            </a:r>
            <a:r>
              <a:rPr lang="en-US" altLang="zh-CN" spc="-25"/>
              <a:t>30</a:t>
            </a:r>
            <a:endParaRPr lang="en-US" altLang="zh-CN"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09C1EBC-BF0B-3CEB-2F62-20EABB1E9B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3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3">
            <a:extLst>
              <a:ext uri="{FF2B5EF4-FFF2-40B4-BE49-F238E27FC236}">
                <a16:creationId xmlns:a16="http://schemas.microsoft.com/office/drawing/2014/main" id="{58A993CE-5087-D83D-43B4-D0B3C61F9F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94432" y="10398174"/>
            <a:ext cx="10840155" cy="293113"/>
            <a:chOff x="1745226" y="5819501"/>
            <a:chExt cx="10841038" cy="395668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52914C0D-9833-F276-044C-129B88664FF4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1DCD761E-0A28-2F32-ADC8-EAB1B84C06BD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F5F953FB-1B36-4490-C34E-9459A6E9DFF2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30">
            <a:extLst>
              <a:ext uri="{FF2B5EF4-FFF2-40B4-BE49-F238E27FC236}">
                <a16:creationId xmlns:a16="http://schemas.microsoft.com/office/drawing/2014/main" id="{8959F9D0-91BB-D7BD-2436-8312D4A979B0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247621" y="776697"/>
            <a:ext cx="15924727" cy="94714"/>
            <a:chOff x="247135" y="747537"/>
            <a:chExt cx="8032665" cy="45719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D106AAAC-B927-60E6-AEE9-99A4BFA58BC6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A282F491-96E4-E968-D7B7-6E6AB6DC8C9B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0478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23D33610-FA33-6419-0C22-1E3720A9E4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058358" y="226586"/>
            <a:ext cx="2822693" cy="4999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41680" y="2287278"/>
            <a:ext cx="1172409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774CA"/>
                </a:solidFill>
                <a:latin typeface="宋体"/>
                <a:cs typeface="宋体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51322" y="2459490"/>
            <a:ext cx="1712365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468937" y="9944870"/>
            <a:ext cx="60884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51320" y="9944870"/>
            <a:ext cx="43760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07590" y="9665921"/>
            <a:ext cx="1359476" cy="156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313D4F"/>
                </a:solidFill>
                <a:latin typeface="Calibri"/>
                <a:cs typeface="Calibri"/>
              </a:defRPr>
            </a:lvl1pPr>
          </a:lstStyle>
          <a:p>
            <a:pPr marL="38103">
              <a:lnSpc>
                <a:spcPts val="1240"/>
              </a:lnSpc>
            </a:pPr>
            <a:fld id="{81D60167-4931-47E6-BA6A-407CBD079E47}" type="slidenum">
              <a:rPr lang="en-US" altLang="zh-CN" smtClean="0"/>
              <a:pPr marL="38103">
                <a:lnSpc>
                  <a:spcPts val="1240"/>
                </a:lnSpc>
              </a:pPr>
              <a:t>‹#›</a:t>
            </a:fld>
            <a:r>
              <a:rPr lang="zh-CN" altLang="en-US" spc="331"/>
              <a:t> </a:t>
            </a:r>
            <a:r>
              <a:rPr lang="en-US" altLang="zh-CN"/>
              <a:t>| </a:t>
            </a:r>
            <a:r>
              <a:rPr lang="en-US" altLang="zh-CN" spc="-25"/>
              <a:t>30</a:t>
            </a:r>
            <a:endParaRPr lang="en-US" altLang="zh-CN"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38">
        <a:defRPr>
          <a:latin typeface="+mn-lt"/>
          <a:ea typeface="+mn-ea"/>
          <a:cs typeface="+mn-cs"/>
        </a:defRPr>
      </a:lvl2pPr>
      <a:lvl3pPr marL="914474">
        <a:defRPr>
          <a:latin typeface="+mn-lt"/>
          <a:ea typeface="+mn-ea"/>
          <a:cs typeface="+mn-cs"/>
        </a:defRPr>
      </a:lvl3pPr>
      <a:lvl4pPr marL="1371711">
        <a:defRPr>
          <a:latin typeface="+mn-lt"/>
          <a:ea typeface="+mn-ea"/>
          <a:cs typeface="+mn-cs"/>
        </a:defRPr>
      </a:lvl4pPr>
      <a:lvl5pPr marL="1828947">
        <a:defRPr>
          <a:latin typeface="+mn-lt"/>
          <a:ea typeface="+mn-ea"/>
          <a:cs typeface="+mn-cs"/>
        </a:defRPr>
      </a:lvl5pPr>
      <a:lvl6pPr marL="2286185">
        <a:defRPr>
          <a:latin typeface="+mn-lt"/>
          <a:ea typeface="+mn-ea"/>
          <a:cs typeface="+mn-cs"/>
        </a:defRPr>
      </a:lvl6pPr>
      <a:lvl7pPr marL="2743421">
        <a:defRPr>
          <a:latin typeface="+mn-lt"/>
          <a:ea typeface="+mn-ea"/>
          <a:cs typeface="+mn-cs"/>
        </a:defRPr>
      </a:lvl7pPr>
      <a:lvl8pPr marL="3200657">
        <a:defRPr>
          <a:latin typeface="+mn-lt"/>
          <a:ea typeface="+mn-ea"/>
          <a:cs typeface="+mn-cs"/>
        </a:defRPr>
      </a:lvl8pPr>
      <a:lvl9pPr marL="365789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38">
        <a:defRPr>
          <a:latin typeface="+mn-lt"/>
          <a:ea typeface="+mn-ea"/>
          <a:cs typeface="+mn-cs"/>
        </a:defRPr>
      </a:lvl2pPr>
      <a:lvl3pPr marL="914474">
        <a:defRPr>
          <a:latin typeface="+mn-lt"/>
          <a:ea typeface="+mn-ea"/>
          <a:cs typeface="+mn-cs"/>
        </a:defRPr>
      </a:lvl3pPr>
      <a:lvl4pPr marL="1371711">
        <a:defRPr>
          <a:latin typeface="+mn-lt"/>
          <a:ea typeface="+mn-ea"/>
          <a:cs typeface="+mn-cs"/>
        </a:defRPr>
      </a:lvl4pPr>
      <a:lvl5pPr marL="1828947">
        <a:defRPr>
          <a:latin typeface="+mn-lt"/>
          <a:ea typeface="+mn-ea"/>
          <a:cs typeface="+mn-cs"/>
        </a:defRPr>
      </a:lvl5pPr>
      <a:lvl6pPr marL="2286185">
        <a:defRPr>
          <a:latin typeface="+mn-lt"/>
          <a:ea typeface="+mn-ea"/>
          <a:cs typeface="+mn-cs"/>
        </a:defRPr>
      </a:lvl6pPr>
      <a:lvl7pPr marL="2743421">
        <a:defRPr>
          <a:latin typeface="+mn-lt"/>
          <a:ea typeface="+mn-ea"/>
          <a:cs typeface="+mn-cs"/>
        </a:defRPr>
      </a:lvl7pPr>
      <a:lvl8pPr marL="3200657">
        <a:defRPr>
          <a:latin typeface="+mn-lt"/>
          <a:ea typeface="+mn-ea"/>
          <a:cs typeface="+mn-cs"/>
        </a:defRPr>
      </a:lvl8pPr>
      <a:lvl9pPr marL="365789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3">
            <a:extLst>
              <a:ext uri="{FF2B5EF4-FFF2-40B4-BE49-F238E27FC236}">
                <a16:creationId xmlns:a16="http://schemas.microsoft.com/office/drawing/2014/main" id="{390368B2-8B25-689F-35EC-C9AEFDA70655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0A9F40F-4BE3-B01F-C692-7ADC456ADEA2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155F348E-BDFF-152C-33C0-B8AC4C08B06B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56B3F73A-1C3F-5A3C-B98D-A54A47DC1A30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30">
            <a:extLst>
              <a:ext uri="{FF2B5EF4-FFF2-40B4-BE49-F238E27FC236}">
                <a16:creationId xmlns:a16="http://schemas.microsoft.com/office/drawing/2014/main" id="{79995AB1-CA59-86C8-916A-0087B0047A9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B736907-5222-8499-25B4-4F7A37D22B54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D4424FF-C652-FE83-1960-851EF9D1CD01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BCE15087-C36F-4846-924D-2184DB173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FD08F7-D270-219F-CCA3-4C3CD1A27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957" y="5546670"/>
            <a:ext cx="7142956" cy="3872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3870DE1-44C8-7E7D-1BA3-101CEA660F4C}"/>
              </a:ext>
            </a:extLst>
          </p:cNvPr>
          <p:cNvSpPr txBox="1"/>
          <p:nvPr/>
        </p:nvSpPr>
        <p:spPr>
          <a:xfrm>
            <a:off x="4856956" y="1647350"/>
            <a:ext cx="9593790" cy="2942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zh-CN" sz="6600" b="1" dirty="0">
                <a:solidFill>
                  <a:srgbClr val="4874CB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塔式太阳能热发电与储能虚拟</a:t>
            </a:r>
            <a:r>
              <a:rPr lang="zh-CN" altLang="zh-CN" sz="6600" b="1" kern="100" dirty="0">
                <a:solidFill>
                  <a:srgbClr val="4874CB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仿真实验</a:t>
            </a:r>
            <a:endParaRPr lang="zh-CN" altLang="en-US" sz="66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58F588F-77CF-8231-D695-CFAECF6C5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957" y="5546674"/>
            <a:ext cx="7010400" cy="389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FCF216D1-8A0C-6E99-D881-04488AF5E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组合 23">
            <a:extLst>
              <a:ext uri="{FF2B5EF4-FFF2-40B4-BE49-F238E27FC236}">
                <a16:creationId xmlns:a16="http://schemas.microsoft.com/office/drawing/2014/main" id="{331E30AE-2581-3DF6-21A5-E924E1761543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89CAB5C6-872A-3CB0-E5DA-F47855A07534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C2164A4E-19D6-2C6C-4F6B-B26E7408C377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01827FC7-6B4E-3923-343C-EACF2A8E0702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23" name="组合 30">
            <a:extLst>
              <a:ext uri="{FF2B5EF4-FFF2-40B4-BE49-F238E27FC236}">
                <a16:creationId xmlns:a16="http://schemas.microsoft.com/office/drawing/2014/main" id="{973B1085-6F57-8648-FBA7-5AFDAC49BCF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78C0B2A7-46F7-BBCD-E52C-E06D15DDB55C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EC86E70-D957-9374-77BF-620FF82E7ABA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36DD2C5-53C1-5D4B-8C29-3B7BFEFAB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00285" y="1598482"/>
            <a:ext cx="101914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31"/>
              </a:spcBef>
            </a:pPr>
            <a:r>
              <a:rPr sz="3600" b="1" spc="-65" dirty="0" err="1">
                <a:latin typeface="黑体"/>
                <a:cs typeface="黑体"/>
              </a:rPr>
              <a:t>步骤</a:t>
            </a:r>
            <a:r>
              <a:rPr sz="3600" b="1" spc="-65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4</a:t>
            </a:r>
            <a:r>
              <a:rPr sz="3600" b="1" spc="-15" dirty="0">
                <a:latin typeface="黑体"/>
                <a:cs typeface="黑体"/>
              </a:rPr>
              <a:t>：储热</a:t>
            </a:r>
            <a:r>
              <a:rPr sz="3600" b="1" spc="-20" dirty="0">
                <a:latin typeface="黑体"/>
                <a:cs typeface="黑体"/>
              </a:rPr>
              <a:t>子系统</a:t>
            </a:r>
            <a:r>
              <a:rPr sz="3600" b="1" spc="-15" dirty="0">
                <a:latin typeface="黑体"/>
                <a:cs typeface="黑体"/>
              </a:rPr>
              <a:t>组成和</a:t>
            </a:r>
            <a:r>
              <a:rPr sz="3600" b="1" spc="-20" dirty="0">
                <a:latin typeface="黑体"/>
                <a:cs typeface="黑体"/>
              </a:rPr>
              <a:t>功能</a:t>
            </a:r>
            <a:r>
              <a:rPr sz="3600" b="1" spc="-11" dirty="0">
                <a:latin typeface="黑体"/>
                <a:cs typeface="黑体"/>
              </a:rPr>
              <a:t>认知（</a:t>
            </a:r>
            <a:r>
              <a:rPr sz="3600" b="1" spc="-20" dirty="0">
                <a:latin typeface="黑体"/>
                <a:cs typeface="黑体"/>
              </a:rPr>
              <a:t>点击</a:t>
            </a:r>
            <a:r>
              <a:rPr sz="3600" b="1" spc="-11" dirty="0">
                <a:latin typeface="黑体"/>
                <a:cs typeface="黑体"/>
              </a:rPr>
              <a:t>观</a:t>
            </a:r>
            <a:r>
              <a:rPr sz="3600" b="1" spc="-20" dirty="0">
                <a:latin typeface="黑体"/>
                <a:cs typeface="黑体"/>
              </a:rPr>
              <a:t>察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449AA4D-D759-5B2E-EFB5-DA81F9C26A8D}"/>
              </a:ext>
            </a:extLst>
          </p:cNvPr>
          <p:cNvSpPr txBox="1"/>
          <p:nvPr/>
        </p:nvSpPr>
        <p:spPr>
          <a:xfrm>
            <a:off x="-248444" y="-139737"/>
            <a:ext cx="9516978" cy="92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环节一：塔式太阳能热电站基本组成认知</a:t>
            </a:r>
            <a:endParaRPr lang="zh-CN" altLang="zh-CN" sz="4400" b="1" kern="100" dirty="0">
              <a:solidFill>
                <a:schemeClr val="tx2"/>
              </a:solidFill>
              <a:effectLst/>
              <a:latin typeface="Calibri Light" panose="020F03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C0BDAA8-31CE-DDCF-E12F-107B61516D4D}"/>
              </a:ext>
            </a:extLst>
          </p:cNvPr>
          <p:cNvSpPr txBox="1"/>
          <p:nvPr/>
        </p:nvSpPr>
        <p:spPr>
          <a:xfrm>
            <a:off x="896594" y="8531690"/>
            <a:ext cx="7607381" cy="96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lang="zh-CN" altLang="en-US" sz="2800" spc="-151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4a</a:t>
            </a:r>
            <a:r>
              <a:rPr lang="zh-CN" altLang="en-US" sz="2800" spc="300" dirty="0">
                <a:latin typeface="Times New Roman"/>
                <a:cs typeface="Times New Roman"/>
              </a:rPr>
              <a:t> </a:t>
            </a:r>
            <a:r>
              <a:rPr lang="zh-CN" altLang="en-US" sz="2800" dirty="0">
                <a:latin typeface="宋体"/>
                <a:cs typeface="宋体"/>
              </a:rPr>
              <a:t>塔式太阳能光热电站系统组成导航页面</a:t>
            </a:r>
            <a:endParaRPr lang="en-US" altLang="zh-CN" sz="2800" dirty="0">
              <a:latin typeface="宋体"/>
              <a:cs typeface="宋体"/>
            </a:endParaRPr>
          </a:p>
          <a:p>
            <a:pPr marL="12702" algn="ctr">
              <a:spcBef>
                <a:spcPts val="100"/>
              </a:spcBef>
            </a:pPr>
            <a:r>
              <a:rPr lang="en-US" altLang="zh-CN" sz="2800" dirty="0">
                <a:latin typeface="Times New Roman"/>
                <a:cs typeface="Times New Roman"/>
              </a:rPr>
              <a:t>——</a:t>
            </a:r>
            <a:r>
              <a:rPr lang="zh-CN" altLang="en-US" sz="2800" spc="-11" dirty="0">
                <a:latin typeface="宋体"/>
                <a:cs typeface="宋体"/>
              </a:rPr>
              <a:t>储热子系统</a:t>
            </a:r>
            <a:endParaRPr lang="zh-CN" altLang="en-US" sz="2800" dirty="0">
              <a:latin typeface="宋体"/>
              <a:cs typeface="宋体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F821DAE-4C8A-0A61-A1D1-D53F205643E2}"/>
              </a:ext>
            </a:extLst>
          </p:cNvPr>
          <p:cNvSpPr txBox="1"/>
          <p:nvPr/>
        </p:nvSpPr>
        <p:spPr>
          <a:xfrm>
            <a:off x="10190956" y="8658929"/>
            <a:ext cx="970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zh-CN" altLang="en-US" sz="2800" spc="-151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4b</a:t>
            </a:r>
            <a:r>
              <a:rPr lang="zh-CN" altLang="en-US" sz="2800" spc="300" dirty="0">
                <a:latin typeface="Times New Roman"/>
                <a:cs typeface="Times New Roman"/>
              </a:rPr>
              <a:t> </a:t>
            </a:r>
            <a:r>
              <a:rPr lang="zh-CN" altLang="en-US" sz="2800" dirty="0">
                <a:latin typeface="宋体"/>
                <a:cs typeface="宋体"/>
              </a:rPr>
              <a:t>塔式太阳能光热电站储热子系统</a:t>
            </a:r>
            <a:r>
              <a:rPr lang="en-US" altLang="zh-CN" sz="2800" dirty="0">
                <a:latin typeface="Times New Roman"/>
                <a:cs typeface="Times New Roman"/>
              </a:rPr>
              <a:t>——</a:t>
            </a:r>
            <a:r>
              <a:rPr lang="zh-CN" altLang="en-US" sz="2800" spc="-15" dirty="0">
                <a:latin typeface="宋体"/>
                <a:cs typeface="宋体"/>
              </a:rPr>
              <a:t>热罐外观</a:t>
            </a:r>
            <a:endParaRPr lang="zh-CN" altLang="en-US" sz="2800" dirty="0">
              <a:latin typeface="宋体"/>
              <a:cs typeface="宋体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8E0E361-955C-392A-4DB7-BB51C0D95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2" y="2768404"/>
            <a:ext cx="9186564" cy="57074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4195F9-DF5D-DC57-FD60-F4E4745DE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4011" y="2768404"/>
            <a:ext cx="9186564" cy="57241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FCF216D1-8A0C-6E99-D881-04488AF5E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组合 23">
            <a:extLst>
              <a:ext uri="{FF2B5EF4-FFF2-40B4-BE49-F238E27FC236}">
                <a16:creationId xmlns:a16="http://schemas.microsoft.com/office/drawing/2014/main" id="{331E30AE-2581-3DF6-21A5-E924E1761543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89CAB5C6-872A-3CB0-E5DA-F47855A07534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C2164A4E-19D6-2C6C-4F6B-B26E7408C377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01827FC7-6B4E-3923-343C-EACF2A8E0702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23" name="组合 30">
            <a:extLst>
              <a:ext uri="{FF2B5EF4-FFF2-40B4-BE49-F238E27FC236}">
                <a16:creationId xmlns:a16="http://schemas.microsoft.com/office/drawing/2014/main" id="{973B1085-6F57-8648-FBA7-5AFDAC49BCF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78C0B2A7-46F7-BBCD-E52C-E06D15DDB55C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EC86E70-D957-9374-77BF-620FF82E7ABA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36DD2C5-53C1-5D4B-8C29-3B7BFEFAB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00285" y="1598482"/>
            <a:ext cx="101914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31"/>
              </a:spcBef>
            </a:pPr>
            <a:r>
              <a:rPr sz="3600" b="1" spc="-65" dirty="0" err="1">
                <a:latin typeface="黑体"/>
                <a:cs typeface="黑体"/>
              </a:rPr>
              <a:t>步骤</a:t>
            </a:r>
            <a:r>
              <a:rPr sz="3600" b="1" spc="-65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4</a:t>
            </a:r>
            <a:r>
              <a:rPr sz="3600" b="1" spc="-15" dirty="0">
                <a:latin typeface="黑体"/>
                <a:cs typeface="黑体"/>
              </a:rPr>
              <a:t>：储热</a:t>
            </a:r>
            <a:r>
              <a:rPr sz="3600" b="1" spc="-20" dirty="0">
                <a:latin typeface="黑体"/>
                <a:cs typeface="黑体"/>
              </a:rPr>
              <a:t>子系统</a:t>
            </a:r>
            <a:r>
              <a:rPr sz="3600" b="1" spc="-15" dirty="0">
                <a:latin typeface="黑体"/>
                <a:cs typeface="黑体"/>
              </a:rPr>
              <a:t>组成和</a:t>
            </a:r>
            <a:r>
              <a:rPr sz="3600" b="1" spc="-20" dirty="0">
                <a:latin typeface="黑体"/>
                <a:cs typeface="黑体"/>
              </a:rPr>
              <a:t>功能</a:t>
            </a:r>
            <a:r>
              <a:rPr sz="3600" b="1" spc="-11" dirty="0">
                <a:latin typeface="黑体"/>
                <a:cs typeface="黑体"/>
              </a:rPr>
              <a:t>认知（</a:t>
            </a:r>
            <a:r>
              <a:rPr sz="3600" b="1" spc="-20" dirty="0">
                <a:latin typeface="黑体"/>
                <a:cs typeface="黑体"/>
              </a:rPr>
              <a:t>点击</a:t>
            </a:r>
            <a:r>
              <a:rPr sz="3600" b="1" spc="-11" dirty="0">
                <a:latin typeface="黑体"/>
                <a:cs typeface="黑体"/>
              </a:rPr>
              <a:t>观</a:t>
            </a:r>
            <a:r>
              <a:rPr sz="3600" b="1" spc="-20" dirty="0">
                <a:latin typeface="黑体"/>
                <a:cs typeface="黑体"/>
              </a:rPr>
              <a:t>察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449AA4D-D759-5B2E-EFB5-DA81F9C26A8D}"/>
              </a:ext>
            </a:extLst>
          </p:cNvPr>
          <p:cNvSpPr txBox="1"/>
          <p:nvPr/>
        </p:nvSpPr>
        <p:spPr>
          <a:xfrm>
            <a:off x="-248444" y="-139737"/>
            <a:ext cx="9516978" cy="92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环节一：塔式太阳能热电站基本组成认知</a:t>
            </a:r>
            <a:endParaRPr lang="zh-CN" altLang="zh-CN" sz="4400" b="1" kern="100" dirty="0">
              <a:solidFill>
                <a:schemeClr val="tx2"/>
              </a:solidFill>
              <a:effectLst/>
              <a:latin typeface="Calibri Light" panose="020F03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4E12256-8F61-84FF-A327-B879E0075834}"/>
              </a:ext>
            </a:extLst>
          </p:cNvPr>
          <p:cNvSpPr txBox="1"/>
          <p:nvPr/>
        </p:nvSpPr>
        <p:spPr>
          <a:xfrm>
            <a:off x="1658892" y="8657619"/>
            <a:ext cx="608278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4</a:t>
            </a:r>
            <a:r>
              <a:rPr sz="2800" dirty="0">
                <a:latin typeface="Times New Roman"/>
                <a:cs typeface="Times New Roman"/>
              </a:rPr>
              <a:t>c</a:t>
            </a:r>
            <a:r>
              <a:rPr sz="2800" spc="2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塔式太阳能光热电站储热子系统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15" dirty="0">
                <a:latin typeface="宋体"/>
                <a:cs typeface="宋体"/>
              </a:rPr>
              <a:t>冷罐外观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C1F2DBD-22F6-8204-5052-EDA77EB73A22}"/>
              </a:ext>
            </a:extLst>
          </p:cNvPr>
          <p:cNvSpPr txBox="1"/>
          <p:nvPr/>
        </p:nvSpPr>
        <p:spPr>
          <a:xfrm>
            <a:off x="11518612" y="8657619"/>
            <a:ext cx="608278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4</a:t>
            </a:r>
            <a:r>
              <a:rPr sz="2800" dirty="0">
                <a:latin typeface="Times New Roman"/>
                <a:cs typeface="Times New Roman"/>
              </a:rPr>
              <a:t>d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塔式太阳能光热电站储热子系统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11" dirty="0">
                <a:latin typeface="宋体"/>
                <a:cs typeface="宋体"/>
              </a:rPr>
              <a:t>熔盐泵外观</a:t>
            </a:r>
            <a:endParaRPr sz="2800" dirty="0">
              <a:latin typeface="宋体"/>
              <a:cs typeface="宋体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586D637-5F30-2799-5272-6739D5B89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55" y="2976669"/>
            <a:ext cx="8930501" cy="55785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662679-1279-1D95-3937-E653FB83D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738" y="2981162"/>
            <a:ext cx="8949896" cy="557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15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FCF216D1-8A0C-6E99-D881-04488AF5E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组合 23">
            <a:extLst>
              <a:ext uri="{FF2B5EF4-FFF2-40B4-BE49-F238E27FC236}">
                <a16:creationId xmlns:a16="http://schemas.microsoft.com/office/drawing/2014/main" id="{331E30AE-2581-3DF6-21A5-E924E1761543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89CAB5C6-872A-3CB0-E5DA-F47855A07534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C2164A4E-19D6-2C6C-4F6B-B26E7408C377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01827FC7-6B4E-3923-343C-EACF2A8E0702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23" name="组合 30">
            <a:extLst>
              <a:ext uri="{FF2B5EF4-FFF2-40B4-BE49-F238E27FC236}">
                <a16:creationId xmlns:a16="http://schemas.microsoft.com/office/drawing/2014/main" id="{973B1085-6F57-8648-FBA7-5AFDAC49BCF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78C0B2A7-46F7-BBCD-E52C-E06D15DDB55C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EC86E70-D957-9374-77BF-620FF82E7ABA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36DD2C5-53C1-5D4B-8C29-3B7BFEFAB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38033" y="1683932"/>
            <a:ext cx="101914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31"/>
              </a:spcBef>
            </a:pPr>
            <a:r>
              <a:rPr sz="3600" b="1" spc="-65" dirty="0" err="1">
                <a:latin typeface="黑体"/>
                <a:cs typeface="黑体"/>
              </a:rPr>
              <a:t>步骤</a:t>
            </a:r>
            <a:r>
              <a:rPr sz="3600" b="1" spc="-65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4</a:t>
            </a:r>
            <a:r>
              <a:rPr sz="3600" b="1" spc="-15" dirty="0">
                <a:latin typeface="黑体"/>
                <a:cs typeface="黑体"/>
              </a:rPr>
              <a:t>：储热</a:t>
            </a:r>
            <a:r>
              <a:rPr sz="3600" b="1" spc="-20" dirty="0">
                <a:latin typeface="黑体"/>
                <a:cs typeface="黑体"/>
              </a:rPr>
              <a:t>子系统</a:t>
            </a:r>
            <a:r>
              <a:rPr sz="3600" b="1" spc="-15" dirty="0">
                <a:latin typeface="黑体"/>
                <a:cs typeface="黑体"/>
              </a:rPr>
              <a:t>组成和</a:t>
            </a:r>
            <a:r>
              <a:rPr sz="3600" b="1" spc="-20" dirty="0">
                <a:latin typeface="黑体"/>
                <a:cs typeface="黑体"/>
              </a:rPr>
              <a:t>功能</a:t>
            </a:r>
            <a:r>
              <a:rPr sz="3600" b="1" spc="-11" dirty="0">
                <a:latin typeface="黑体"/>
                <a:cs typeface="黑体"/>
              </a:rPr>
              <a:t>认知（</a:t>
            </a:r>
            <a:r>
              <a:rPr sz="3600" b="1" spc="-20" dirty="0">
                <a:latin typeface="黑体"/>
                <a:cs typeface="黑体"/>
              </a:rPr>
              <a:t>点击</a:t>
            </a:r>
            <a:r>
              <a:rPr sz="3600" b="1" spc="-11" dirty="0">
                <a:latin typeface="黑体"/>
                <a:cs typeface="黑体"/>
              </a:rPr>
              <a:t>观</a:t>
            </a:r>
            <a:r>
              <a:rPr sz="3600" b="1" spc="-20" dirty="0">
                <a:latin typeface="黑体"/>
                <a:cs typeface="黑体"/>
              </a:rPr>
              <a:t>察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449AA4D-D759-5B2E-EFB5-DA81F9C26A8D}"/>
              </a:ext>
            </a:extLst>
          </p:cNvPr>
          <p:cNvSpPr txBox="1"/>
          <p:nvPr/>
        </p:nvSpPr>
        <p:spPr>
          <a:xfrm>
            <a:off x="-248444" y="-139737"/>
            <a:ext cx="9516978" cy="92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环节一：塔式太阳能热电站基本组成认知</a:t>
            </a:r>
            <a:endParaRPr lang="zh-CN" altLang="zh-CN" sz="4400" b="1" kern="100" dirty="0">
              <a:solidFill>
                <a:schemeClr val="tx2"/>
              </a:solidFill>
              <a:effectLst/>
              <a:latin typeface="Calibri Light" panose="020F03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7F41CDF-8F6D-0AA8-E6D9-A7508DC37907}"/>
              </a:ext>
            </a:extLst>
          </p:cNvPr>
          <p:cNvSpPr txBox="1"/>
          <p:nvPr/>
        </p:nvSpPr>
        <p:spPr>
          <a:xfrm>
            <a:off x="1967234" y="8779866"/>
            <a:ext cx="601392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4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2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塔式太阳能光热电站储热子系统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11" dirty="0">
                <a:latin typeface="宋体"/>
                <a:cs typeface="宋体"/>
              </a:rPr>
              <a:t>热罐剖面结构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1FF882-49AB-94B3-C35E-39255D43B0F1}"/>
              </a:ext>
            </a:extLst>
          </p:cNvPr>
          <p:cNvSpPr txBox="1"/>
          <p:nvPr/>
        </p:nvSpPr>
        <p:spPr>
          <a:xfrm>
            <a:off x="10673117" y="8733699"/>
            <a:ext cx="6884277" cy="96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190" algn="ctr">
              <a:spcBef>
                <a:spcPts val="100"/>
              </a:spcBef>
            </a:pPr>
            <a:r>
              <a:rPr lang="zh-CN" altLang="en-US" sz="2800" spc="-151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4f</a:t>
            </a:r>
            <a:r>
              <a:rPr lang="zh-CN" altLang="en-US" sz="2800" spc="295" dirty="0">
                <a:latin typeface="Times New Roman"/>
                <a:cs typeface="Times New Roman"/>
              </a:rPr>
              <a:t> </a:t>
            </a:r>
            <a:r>
              <a:rPr lang="zh-CN" altLang="en-US" sz="2800" dirty="0">
                <a:latin typeface="宋体"/>
                <a:cs typeface="宋体"/>
              </a:rPr>
              <a:t>塔式太阳能光热电站储热子系统</a:t>
            </a:r>
            <a:endParaRPr lang="en-US" altLang="zh-CN" sz="2800" dirty="0">
              <a:latin typeface="宋体"/>
              <a:cs typeface="宋体"/>
            </a:endParaRPr>
          </a:p>
          <a:p>
            <a:pPr marL="304190" algn="ctr">
              <a:spcBef>
                <a:spcPts val="100"/>
              </a:spcBef>
            </a:pPr>
            <a:r>
              <a:rPr lang="en-US" altLang="zh-CN" sz="2800" dirty="0">
                <a:latin typeface="Times New Roman"/>
                <a:cs typeface="Times New Roman"/>
              </a:rPr>
              <a:t>——</a:t>
            </a:r>
            <a:r>
              <a:rPr lang="zh-CN" altLang="en-US" sz="2800" spc="-11" dirty="0">
                <a:latin typeface="宋体"/>
                <a:cs typeface="宋体"/>
              </a:rPr>
              <a:t>冷罐剖面结构</a:t>
            </a:r>
            <a:endParaRPr lang="zh-CN" altLang="en-US" sz="2800" dirty="0">
              <a:latin typeface="宋体"/>
              <a:cs typeface="宋体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4503568-B47B-0C30-9655-0F5D28766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53" y="3111611"/>
            <a:ext cx="8871906" cy="55158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B2D5814-2754-59DF-A105-BC76296F7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756" y="3138043"/>
            <a:ext cx="8763000" cy="546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17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332512-4444-AA35-9986-91A399FE2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组合 23">
            <a:extLst>
              <a:ext uri="{FF2B5EF4-FFF2-40B4-BE49-F238E27FC236}">
                <a16:creationId xmlns:a16="http://schemas.microsoft.com/office/drawing/2014/main" id="{7DAB5A2D-D6CC-35C9-C749-B0D7B11ACC56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00C6B86A-EE94-96B6-6264-6979934A502E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1CD1720E-BE02-6312-1EE3-AD947295E1B9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id="{7D66191A-2FDF-869C-BD1A-16B0980FD0C5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29" name="组合 30">
            <a:extLst>
              <a:ext uri="{FF2B5EF4-FFF2-40B4-BE49-F238E27FC236}">
                <a16:creationId xmlns:a16="http://schemas.microsoft.com/office/drawing/2014/main" id="{EBAD2FCD-B36C-3A19-059E-8428D10BD9B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5238D04D-D64F-764D-5737-AA2E26F7F1C5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B75BA64-04F7-19B9-52BA-B6052FA7DDCF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0996A419-2A89-04B4-2818-E73623F6C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257033" y="1723265"/>
            <a:ext cx="104962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963">
              <a:tabLst>
                <a:tab pos="718243" algn="l"/>
              </a:tabLst>
            </a:pPr>
            <a:r>
              <a:rPr sz="3600" b="1" spc="-65" dirty="0" err="1">
                <a:latin typeface="黑体"/>
                <a:cs typeface="黑体"/>
              </a:rPr>
              <a:t>步骤</a:t>
            </a:r>
            <a:r>
              <a:rPr sz="3600" b="1" spc="-65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5</a:t>
            </a:r>
            <a:r>
              <a:rPr sz="3600" b="1" spc="-15" dirty="0">
                <a:latin typeface="黑体"/>
                <a:cs typeface="黑体"/>
              </a:rPr>
              <a:t>：换热</a:t>
            </a:r>
            <a:r>
              <a:rPr sz="3600" b="1" spc="-20" dirty="0">
                <a:latin typeface="黑体"/>
                <a:cs typeface="黑体"/>
              </a:rPr>
              <a:t>子系统</a:t>
            </a:r>
            <a:r>
              <a:rPr sz="3600" b="1" spc="-15" dirty="0">
                <a:latin typeface="黑体"/>
                <a:cs typeface="黑体"/>
              </a:rPr>
              <a:t>组成和</a:t>
            </a:r>
            <a:r>
              <a:rPr sz="3600" b="1" spc="-20" dirty="0">
                <a:latin typeface="黑体"/>
                <a:cs typeface="黑体"/>
              </a:rPr>
              <a:t>功能</a:t>
            </a:r>
            <a:r>
              <a:rPr sz="3600" b="1" spc="-11" dirty="0">
                <a:latin typeface="黑体"/>
                <a:cs typeface="黑体"/>
              </a:rPr>
              <a:t>认知（</a:t>
            </a:r>
            <a:r>
              <a:rPr sz="3600" b="1" spc="-20" dirty="0">
                <a:latin typeface="黑体"/>
                <a:cs typeface="黑体"/>
              </a:rPr>
              <a:t>点击</a:t>
            </a:r>
            <a:r>
              <a:rPr sz="3600" b="1" spc="-11" dirty="0">
                <a:latin typeface="黑体"/>
                <a:cs typeface="黑体"/>
              </a:rPr>
              <a:t>观</a:t>
            </a:r>
            <a:r>
              <a:rPr sz="3600" b="1" spc="-20" dirty="0">
                <a:latin typeface="黑体"/>
                <a:cs typeface="黑体"/>
              </a:rPr>
              <a:t>察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7F23097-DFB4-1064-0FAA-A34965681A90}"/>
              </a:ext>
            </a:extLst>
          </p:cNvPr>
          <p:cNvSpPr txBox="1"/>
          <p:nvPr/>
        </p:nvSpPr>
        <p:spPr>
          <a:xfrm>
            <a:off x="-248444" y="-139737"/>
            <a:ext cx="9516978" cy="92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环节一：塔式太阳能热电站基本组成认知</a:t>
            </a:r>
            <a:endParaRPr lang="zh-CN" altLang="zh-CN" sz="4400" b="1" kern="100" dirty="0">
              <a:solidFill>
                <a:schemeClr val="tx2"/>
              </a:solidFill>
              <a:effectLst/>
              <a:latin typeface="Calibri Light" panose="020F03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1EDB0569-5511-98C7-CE51-8BD79E2B742D}"/>
              </a:ext>
            </a:extLst>
          </p:cNvPr>
          <p:cNvSpPr txBox="1"/>
          <p:nvPr/>
        </p:nvSpPr>
        <p:spPr>
          <a:xfrm>
            <a:off x="1351756" y="8699500"/>
            <a:ext cx="70866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5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塔式太阳能光热电站系统组成导航页面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11" dirty="0">
                <a:latin typeface="宋体"/>
                <a:cs typeface="宋体"/>
              </a:rPr>
              <a:t>换热子系统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E6566744-41DD-4B81-58BA-C8D9639BF4AE}"/>
              </a:ext>
            </a:extLst>
          </p:cNvPr>
          <p:cNvSpPr txBox="1"/>
          <p:nvPr/>
        </p:nvSpPr>
        <p:spPr>
          <a:xfrm>
            <a:off x="11306147" y="8699500"/>
            <a:ext cx="6163558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5</a:t>
            </a:r>
            <a:r>
              <a:rPr sz="2800" dirty="0">
                <a:latin typeface="Times New Roman"/>
                <a:cs typeface="Times New Roman"/>
              </a:rPr>
              <a:t>b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塔式太阳能光热电站换热子系统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11" dirty="0">
                <a:latin typeface="宋体"/>
                <a:cs typeface="宋体"/>
              </a:rPr>
              <a:t>换热器外观</a:t>
            </a:r>
            <a:endParaRPr sz="2800" dirty="0">
              <a:latin typeface="宋体"/>
              <a:cs typeface="宋体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D8BC7C4E-50AE-D7E8-A035-4666BCE3E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79" y="2934261"/>
            <a:ext cx="8796712" cy="551388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251CF2D-0372-8CEA-1179-0E3B1353A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422" y="2934929"/>
            <a:ext cx="8764191" cy="55132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332512-4444-AA35-9986-91A399FE2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组合 23">
            <a:extLst>
              <a:ext uri="{FF2B5EF4-FFF2-40B4-BE49-F238E27FC236}">
                <a16:creationId xmlns:a16="http://schemas.microsoft.com/office/drawing/2014/main" id="{7DAB5A2D-D6CC-35C9-C749-B0D7B11ACC56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00C6B86A-EE94-96B6-6264-6979934A502E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1CD1720E-BE02-6312-1EE3-AD947295E1B9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id="{7D66191A-2FDF-869C-BD1A-16B0980FD0C5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29" name="组合 30">
            <a:extLst>
              <a:ext uri="{FF2B5EF4-FFF2-40B4-BE49-F238E27FC236}">
                <a16:creationId xmlns:a16="http://schemas.microsoft.com/office/drawing/2014/main" id="{EBAD2FCD-B36C-3A19-059E-8428D10BD9B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5238D04D-D64F-764D-5737-AA2E26F7F1C5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B75BA64-04F7-19B9-52BA-B6052FA7DDCF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0996A419-2A89-04B4-2818-E73623F6C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257033" y="1723265"/>
            <a:ext cx="104962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963">
              <a:tabLst>
                <a:tab pos="718243" algn="l"/>
              </a:tabLst>
            </a:pPr>
            <a:r>
              <a:rPr sz="3600" b="1" spc="-65" dirty="0" err="1">
                <a:latin typeface="黑体"/>
                <a:cs typeface="黑体"/>
              </a:rPr>
              <a:t>步骤</a:t>
            </a:r>
            <a:r>
              <a:rPr sz="3600" b="1" spc="-65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5</a:t>
            </a:r>
            <a:r>
              <a:rPr sz="3600" b="1" spc="-15" dirty="0">
                <a:latin typeface="黑体"/>
                <a:cs typeface="黑体"/>
              </a:rPr>
              <a:t>：换热</a:t>
            </a:r>
            <a:r>
              <a:rPr sz="3600" b="1" spc="-20" dirty="0">
                <a:latin typeface="黑体"/>
                <a:cs typeface="黑体"/>
              </a:rPr>
              <a:t>子系统</a:t>
            </a:r>
            <a:r>
              <a:rPr sz="3600" b="1" spc="-15" dirty="0">
                <a:latin typeface="黑体"/>
                <a:cs typeface="黑体"/>
              </a:rPr>
              <a:t>组成和</a:t>
            </a:r>
            <a:r>
              <a:rPr sz="3600" b="1" spc="-20" dirty="0">
                <a:latin typeface="黑体"/>
                <a:cs typeface="黑体"/>
              </a:rPr>
              <a:t>功能</a:t>
            </a:r>
            <a:r>
              <a:rPr sz="3600" b="1" spc="-11" dirty="0">
                <a:latin typeface="黑体"/>
                <a:cs typeface="黑体"/>
              </a:rPr>
              <a:t>认知（</a:t>
            </a:r>
            <a:r>
              <a:rPr sz="3600" b="1" spc="-20" dirty="0">
                <a:latin typeface="黑体"/>
                <a:cs typeface="黑体"/>
              </a:rPr>
              <a:t>点击</a:t>
            </a:r>
            <a:r>
              <a:rPr sz="3600" b="1" spc="-11" dirty="0">
                <a:latin typeface="黑体"/>
                <a:cs typeface="黑体"/>
              </a:rPr>
              <a:t>观</a:t>
            </a:r>
            <a:r>
              <a:rPr sz="3600" b="1" spc="-20" dirty="0">
                <a:latin typeface="黑体"/>
                <a:cs typeface="黑体"/>
              </a:rPr>
              <a:t>察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7F23097-DFB4-1064-0FAA-A34965681A90}"/>
              </a:ext>
            </a:extLst>
          </p:cNvPr>
          <p:cNvSpPr txBox="1"/>
          <p:nvPr/>
        </p:nvSpPr>
        <p:spPr>
          <a:xfrm>
            <a:off x="-248444" y="-139737"/>
            <a:ext cx="9516978" cy="92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环节一：塔式太阳能热电站基本组成认知</a:t>
            </a:r>
            <a:endParaRPr lang="zh-CN" altLang="zh-CN" sz="4400" b="1" kern="100" dirty="0">
              <a:solidFill>
                <a:schemeClr val="tx2"/>
              </a:solidFill>
              <a:effectLst/>
              <a:latin typeface="Calibri Light" panose="020F03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9850FED-4B17-D8BE-D6ED-1F6BA5FD835B}"/>
              </a:ext>
            </a:extLst>
          </p:cNvPr>
          <p:cNvSpPr txBox="1"/>
          <p:nvPr/>
        </p:nvSpPr>
        <p:spPr>
          <a:xfrm>
            <a:off x="4616929" y="9615553"/>
            <a:ext cx="970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r>
              <a:rPr lang="zh-CN" altLang="en-US" sz="2800" spc="-151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5c</a:t>
            </a:r>
            <a:r>
              <a:rPr lang="zh-CN" altLang="en-US" sz="2800" spc="300" dirty="0">
                <a:latin typeface="Times New Roman"/>
                <a:cs typeface="Times New Roman"/>
              </a:rPr>
              <a:t> </a:t>
            </a:r>
            <a:r>
              <a:rPr lang="zh-CN" altLang="en-US" sz="2800" dirty="0">
                <a:latin typeface="宋体"/>
                <a:cs typeface="宋体"/>
              </a:rPr>
              <a:t>塔式太阳能光热电站换热子系统</a:t>
            </a:r>
            <a:r>
              <a:rPr lang="en-US" altLang="zh-CN" sz="2800" dirty="0">
                <a:latin typeface="Times New Roman"/>
                <a:cs typeface="Times New Roman"/>
              </a:rPr>
              <a:t>——</a:t>
            </a:r>
            <a:r>
              <a:rPr lang="zh-CN" altLang="en-US" sz="2800" spc="-11" dirty="0">
                <a:latin typeface="宋体"/>
                <a:cs typeface="宋体"/>
              </a:rPr>
              <a:t>换热器内部结构</a:t>
            </a:r>
            <a:endParaRPr lang="zh-CN" altLang="en-US" sz="2800" dirty="0">
              <a:latin typeface="宋体"/>
              <a:cs typeface="宋体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AB18920-D240-2D77-29BA-46B829BDE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487" y="2607095"/>
            <a:ext cx="11034369" cy="691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73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052EC22-1FF5-CFD3-41EA-A6297A417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1" y="0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740F764C-FB36-C092-C04C-28B122F2FF26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16A130F3-201D-EEF1-0E8E-F3AD1D2C0DBA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B41AA3AE-7BE3-6184-0B7A-DEC15338F7F5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388DC0A9-EE9F-8699-187E-A7E668B5D690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30">
            <a:extLst>
              <a:ext uri="{FF2B5EF4-FFF2-40B4-BE49-F238E27FC236}">
                <a16:creationId xmlns:a16="http://schemas.microsoft.com/office/drawing/2014/main" id="{4D770480-2D0E-D639-B392-19F2AD1634A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942B7D1E-957E-C96B-7EAE-34DEDFB69FB7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6287782-F022-9D5B-A2A9-F1875F560018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A3C06E6-5204-42DE-245C-8F7558B0C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85449" y="1716407"/>
            <a:ext cx="105724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3600" b="1" spc="-65" dirty="0" err="1">
                <a:latin typeface="黑体"/>
                <a:cs typeface="黑体"/>
              </a:rPr>
              <a:t>步骤</a:t>
            </a:r>
            <a:r>
              <a:rPr sz="3600" b="1" spc="-65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6</a:t>
            </a:r>
            <a:r>
              <a:rPr sz="3600" b="1" spc="-15" dirty="0">
                <a:latin typeface="黑体"/>
                <a:cs typeface="黑体"/>
              </a:rPr>
              <a:t>：发电</a:t>
            </a:r>
            <a:r>
              <a:rPr sz="3600" b="1" spc="-20" dirty="0">
                <a:latin typeface="黑体"/>
                <a:cs typeface="黑体"/>
              </a:rPr>
              <a:t>子系统</a:t>
            </a:r>
            <a:r>
              <a:rPr sz="3600" b="1" spc="-15" dirty="0">
                <a:latin typeface="黑体"/>
                <a:cs typeface="黑体"/>
              </a:rPr>
              <a:t>组成和</a:t>
            </a:r>
            <a:r>
              <a:rPr sz="3600" b="1" spc="-20" dirty="0">
                <a:latin typeface="黑体"/>
                <a:cs typeface="黑体"/>
              </a:rPr>
              <a:t>功能</a:t>
            </a:r>
            <a:r>
              <a:rPr sz="3600" b="1" spc="-11" dirty="0">
                <a:latin typeface="黑体"/>
                <a:cs typeface="黑体"/>
              </a:rPr>
              <a:t>认知（</a:t>
            </a:r>
            <a:r>
              <a:rPr sz="3600" b="1" spc="-20" dirty="0">
                <a:latin typeface="黑体"/>
                <a:cs typeface="黑体"/>
              </a:rPr>
              <a:t>点击</a:t>
            </a:r>
            <a:r>
              <a:rPr sz="3600" b="1" spc="-11" dirty="0">
                <a:latin typeface="黑体"/>
                <a:cs typeface="黑体"/>
              </a:rPr>
              <a:t>观</a:t>
            </a:r>
            <a:r>
              <a:rPr sz="3600" b="1" spc="-20" dirty="0">
                <a:latin typeface="黑体"/>
                <a:cs typeface="黑体"/>
              </a:rPr>
              <a:t>察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F4ECB29-1E61-064F-FD3A-EAB89CFF0009}"/>
              </a:ext>
            </a:extLst>
          </p:cNvPr>
          <p:cNvSpPr txBox="1"/>
          <p:nvPr/>
        </p:nvSpPr>
        <p:spPr>
          <a:xfrm>
            <a:off x="-248444" y="-139737"/>
            <a:ext cx="9516978" cy="92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环节一：塔式太阳能热电站基本组成认知</a:t>
            </a:r>
            <a:endParaRPr lang="zh-CN" altLang="zh-CN" sz="4400" b="1" kern="100" dirty="0">
              <a:solidFill>
                <a:schemeClr val="tx2"/>
              </a:solidFill>
              <a:effectLst/>
              <a:latin typeface="Calibri Light" panose="020F03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97C90763-520C-B240-B307-BD662BA2359D}"/>
              </a:ext>
            </a:extLst>
          </p:cNvPr>
          <p:cNvSpPr txBox="1"/>
          <p:nvPr/>
        </p:nvSpPr>
        <p:spPr>
          <a:xfrm>
            <a:off x="1135899" y="8844617"/>
            <a:ext cx="705853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6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塔式太阳能光热电站系统组成导航页面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11" dirty="0">
                <a:latin typeface="宋体"/>
                <a:cs typeface="宋体"/>
              </a:rPr>
              <a:t>发电子系统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2DE06BFB-1EA5-F0F2-64F6-8762E12C3F60}"/>
              </a:ext>
            </a:extLst>
          </p:cNvPr>
          <p:cNvSpPr txBox="1"/>
          <p:nvPr/>
        </p:nvSpPr>
        <p:spPr>
          <a:xfrm>
            <a:off x="11025052" y="8844617"/>
            <a:ext cx="610010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6</a:t>
            </a:r>
            <a:r>
              <a:rPr sz="2800" dirty="0">
                <a:latin typeface="Times New Roman"/>
                <a:cs typeface="Times New Roman"/>
              </a:rPr>
              <a:t>b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塔式太阳能光热电站发电子系统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11" dirty="0">
                <a:latin typeface="宋体"/>
                <a:cs typeface="宋体"/>
              </a:rPr>
              <a:t>发电机组外观</a:t>
            </a:r>
            <a:endParaRPr sz="2800" dirty="0">
              <a:latin typeface="宋体"/>
              <a:cs typeface="宋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105DA69-88C2-8151-9A50-5EE7477BD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74" y="3005798"/>
            <a:ext cx="9000862" cy="56388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AE847D8-CBC9-3F21-A3EF-B71291EDF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610" y="3005798"/>
            <a:ext cx="9017627" cy="563601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052EC22-1FF5-CFD3-41EA-A6297A417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1" y="0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740F764C-FB36-C092-C04C-28B122F2FF26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16A130F3-201D-EEF1-0E8E-F3AD1D2C0DBA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B41AA3AE-7BE3-6184-0B7A-DEC15338F7F5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388DC0A9-EE9F-8699-187E-A7E668B5D690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30">
            <a:extLst>
              <a:ext uri="{FF2B5EF4-FFF2-40B4-BE49-F238E27FC236}">
                <a16:creationId xmlns:a16="http://schemas.microsoft.com/office/drawing/2014/main" id="{4D770480-2D0E-D639-B392-19F2AD1634A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942B7D1E-957E-C96B-7EAE-34DEDFB69FB7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6287782-F022-9D5B-A2A9-F1875F560018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A3C06E6-5204-42DE-245C-8F7558B0C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85449" y="1716407"/>
            <a:ext cx="105724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3600" b="1" spc="-65" dirty="0" err="1">
                <a:latin typeface="黑体"/>
                <a:cs typeface="黑体"/>
              </a:rPr>
              <a:t>步骤</a:t>
            </a:r>
            <a:r>
              <a:rPr sz="3600" b="1" spc="-65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6</a:t>
            </a:r>
            <a:r>
              <a:rPr sz="3600" b="1" spc="-15" dirty="0">
                <a:latin typeface="黑体"/>
                <a:cs typeface="黑体"/>
              </a:rPr>
              <a:t>：发电</a:t>
            </a:r>
            <a:r>
              <a:rPr sz="3600" b="1" spc="-20" dirty="0">
                <a:latin typeface="黑体"/>
                <a:cs typeface="黑体"/>
              </a:rPr>
              <a:t>子系统</a:t>
            </a:r>
            <a:r>
              <a:rPr sz="3600" b="1" spc="-15" dirty="0">
                <a:latin typeface="黑体"/>
                <a:cs typeface="黑体"/>
              </a:rPr>
              <a:t>组成和</a:t>
            </a:r>
            <a:r>
              <a:rPr sz="3600" b="1" spc="-20" dirty="0">
                <a:latin typeface="黑体"/>
                <a:cs typeface="黑体"/>
              </a:rPr>
              <a:t>功能</a:t>
            </a:r>
            <a:r>
              <a:rPr sz="3600" b="1" spc="-11" dirty="0">
                <a:latin typeface="黑体"/>
                <a:cs typeface="黑体"/>
              </a:rPr>
              <a:t>认知（</a:t>
            </a:r>
            <a:r>
              <a:rPr sz="3600" b="1" spc="-20" dirty="0">
                <a:latin typeface="黑体"/>
                <a:cs typeface="黑体"/>
              </a:rPr>
              <a:t>点击</a:t>
            </a:r>
            <a:r>
              <a:rPr sz="3600" b="1" spc="-11" dirty="0">
                <a:latin typeface="黑体"/>
                <a:cs typeface="黑体"/>
              </a:rPr>
              <a:t>观</a:t>
            </a:r>
            <a:r>
              <a:rPr sz="3600" b="1" spc="-20" dirty="0">
                <a:latin typeface="黑体"/>
                <a:cs typeface="黑体"/>
              </a:rPr>
              <a:t>察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F4ECB29-1E61-064F-FD3A-EAB89CFF0009}"/>
              </a:ext>
            </a:extLst>
          </p:cNvPr>
          <p:cNvSpPr txBox="1"/>
          <p:nvPr/>
        </p:nvSpPr>
        <p:spPr>
          <a:xfrm>
            <a:off x="-248444" y="-139737"/>
            <a:ext cx="9516978" cy="92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环节一：塔式太阳能热电站基本组成认知</a:t>
            </a:r>
            <a:endParaRPr lang="zh-CN" altLang="zh-CN" sz="4400" b="1" kern="100" dirty="0">
              <a:solidFill>
                <a:schemeClr val="tx2"/>
              </a:solidFill>
              <a:effectLst/>
              <a:latin typeface="Calibri Light" panose="020F03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ADB3B89-601E-BF8B-BE0A-3B601709CF2C}"/>
              </a:ext>
            </a:extLst>
          </p:cNvPr>
          <p:cNvSpPr txBox="1"/>
          <p:nvPr/>
        </p:nvSpPr>
        <p:spPr>
          <a:xfrm>
            <a:off x="4650414" y="9608794"/>
            <a:ext cx="970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r>
              <a:rPr lang="zh-CN" altLang="en-US" sz="2800" spc="-151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6c</a:t>
            </a:r>
            <a:r>
              <a:rPr lang="zh-CN" altLang="en-US" sz="2800" spc="300" dirty="0">
                <a:latin typeface="Times New Roman"/>
                <a:cs typeface="Times New Roman"/>
              </a:rPr>
              <a:t> </a:t>
            </a:r>
            <a:r>
              <a:rPr lang="zh-CN" altLang="en-US" sz="2800" dirty="0">
                <a:latin typeface="宋体"/>
                <a:cs typeface="宋体"/>
              </a:rPr>
              <a:t>塔式太阳能光热电站发电子系统</a:t>
            </a:r>
            <a:r>
              <a:rPr lang="en-US" altLang="zh-CN" sz="2800" dirty="0">
                <a:latin typeface="Times New Roman"/>
                <a:cs typeface="Times New Roman"/>
              </a:rPr>
              <a:t>——</a:t>
            </a:r>
            <a:r>
              <a:rPr lang="zh-CN" altLang="en-US" sz="2800" spc="-11" dirty="0">
                <a:latin typeface="宋体"/>
                <a:cs typeface="宋体"/>
              </a:rPr>
              <a:t>发电机组内部结构</a:t>
            </a:r>
            <a:endParaRPr lang="zh-CN" altLang="en-US" sz="2800" dirty="0">
              <a:latin typeface="宋体"/>
              <a:cs typeface="宋体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BBB727-89F7-EA7E-90E4-B07A2BF85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238" y="2579564"/>
            <a:ext cx="10815836" cy="67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04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79C0B-8EED-E18C-2ABD-999B06A4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59730DB0-C132-F911-1276-9D0BFAAB85E7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8FD9D708-688F-134E-ECDE-B7D621EE8631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2CE4B049-CA97-E716-0572-9251851979B1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0AE908B4-E815-9963-7E01-5D1AB241AEE5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30">
            <a:extLst>
              <a:ext uri="{FF2B5EF4-FFF2-40B4-BE49-F238E27FC236}">
                <a16:creationId xmlns:a16="http://schemas.microsoft.com/office/drawing/2014/main" id="{19FA2834-4F1B-3411-B959-C54CE32C49A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F9798FDF-548A-A782-4602-CE3F76F85FB1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F324E92-6BB5-1F28-229E-FF5DC506946B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BE3CD31-2115-1B96-8153-4DAE6E618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52136" y="1877661"/>
            <a:ext cx="131632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328" lvl="2">
              <a:tabLst>
                <a:tab pos="718243" algn="l"/>
                <a:tab pos="718879" algn="l"/>
              </a:tabLst>
            </a:pPr>
            <a:r>
              <a:rPr sz="3600" b="1" spc="-51" dirty="0" err="1">
                <a:latin typeface="黑体"/>
                <a:cs typeface="黑体"/>
              </a:rPr>
              <a:t>步骤</a:t>
            </a:r>
            <a:r>
              <a:rPr sz="3600" b="1" spc="-51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7</a:t>
            </a:r>
            <a:r>
              <a:rPr sz="3600" b="1" spc="-15" dirty="0">
                <a:latin typeface="黑体"/>
                <a:cs typeface="黑体"/>
              </a:rPr>
              <a:t>：塔式</a:t>
            </a:r>
            <a:r>
              <a:rPr sz="3600" b="1" spc="-20" dirty="0">
                <a:latin typeface="黑体"/>
                <a:cs typeface="黑体"/>
              </a:rPr>
              <a:t>太阳能</a:t>
            </a:r>
            <a:r>
              <a:rPr sz="3600" b="1" spc="-15" dirty="0">
                <a:latin typeface="黑体"/>
                <a:cs typeface="黑体"/>
              </a:rPr>
              <a:t>光热电</a:t>
            </a:r>
            <a:r>
              <a:rPr sz="3600" b="1" spc="-20" dirty="0">
                <a:latin typeface="黑体"/>
                <a:cs typeface="黑体"/>
              </a:rPr>
              <a:t>站初</a:t>
            </a:r>
            <a:r>
              <a:rPr sz="3600" b="1" spc="-11" dirty="0">
                <a:latin typeface="黑体"/>
                <a:cs typeface="黑体"/>
              </a:rPr>
              <a:t>步选址</a:t>
            </a:r>
            <a:r>
              <a:rPr sz="3600" b="1" spc="-20" dirty="0">
                <a:latin typeface="黑体"/>
                <a:cs typeface="黑体"/>
              </a:rPr>
              <a:t>（图</a:t>
            </a:r>
            <a:r>
              <a:rPr sz="3600" b="1" spc="-15" dirty="0">
                <a:latin typeface="黑体"/>
                <a:cs typeface="黑体"/>
              </a:rPr>
              <a:t>文学习</a:t>
            </a:r>
            <a:r>
              <a:rPr sz="3600" b="1" dirty="0">
                <a:latin typeface="Times New Roman"/>
                <a:cs typeface="Times New Roman"/>
              </a:rPr>
              <a:t>+</a:t>
            </a:r>
            <a:r>
              <a:rPr sz="3600" b="1" spc="-20" dirty="0">
                <a:latin typeface="黑体"/>
                <a:cs typeface="黑体"/>
              </a:rPr>
              <a:t>方案</a:t>
            </a:r>
            <a:r>
              <a:rPr sz="3600" b="1" spc="-11" dirty="0">
                <a:latin typeface="黑体"/>
                <a:cs typeface="黑体"/>
              </a:rPr>
              <a:t>选</a:t>
            </a:r>
            <a:r>
              <a:rPr sz="3600" b="1" spc="-20" dirty="0">
                <a:latin typeface="黑体"/>
                <a:cs typeface="黑体"/>
              </a:rPr>
              <a:t>择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5F1C7F8-24DF-7CF2-67BF-44C7EFEBEA40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环节二：太阳能热电站设计集成</a:t>
            </a: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85675ABF-8983-62D2-F8C1-770062F1326F}"/>
              </a:ext>
            </a:extLst>
          </p:cNvPr>
          <p:cNvSpPr txBox="1"/>
          <p:nvPr/>
        </p:nvSpPr>
        <p:spPr>
          <a:xfrm>
            <a:off x="1846817" y="8921288"/>
            <a:ext cx="623481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7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29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宋体"/>
                <a:cs typeface="宋体"/>
              </a:rPr>
              <a:t>电站初步选址影响因素任务响应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855DC322-FF20-5D2D-800A-E9B1047BB6FA}"/>
              </a:ext>
            </a:extLst>
          </p:cNvPr>
          <p:cNvSpPr txBox="1"/>
          <p:nvPr/>
        </p:nvSpPr>
        <p:spPr>
          <a:xfrm>
            <a:off x="11714956" y="8853980"/>
            <a:ext cx="57912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7</a:t>
            </a:r>
            <a:r>
              <a:rPr sz="2800" dirty="0">
                <a:latin typeface="Times New Roman"/>
                <a:cs typeface="Times New Roman"/>
              </a:rPr>
              <a:t>b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dirty="0" err="1">
                <a:latin typeface="宋体"/>
                <a:cs typeface="宋体"/>
              </a:rPr>
              <a:t>电站初步选址影响因素（一</a:t>
            </a:r>
            <a:r>
              <a:rPr sz="2800" dirty="0">
                <a:latin typeface="宋体"/>
                <a:cs typeface="宋体"/>
              </a:rPr>
              <a:t>）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11" dirty="0">
                <a:latin typeface="宋体"/>
                <a:cs typeface="宋体"/>
              </a:rPr>
              <a:t>太阳能资源条件</a:t>
            </a:r>
            <a:endParaRPr sz="2800" dirty="0">
              <a:latin typeface="宋体"/>
              <a:cs typeface="宋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D30421B-0742-BD1E-9521-C90349A29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84" y="3403981"/>
            <a:ext cx="8937660" cy="502100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2B65BAA-707E-6423-7AA8-6451B0394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756" y="3411333"/>
            <a:ext cx="8918264" cy="50210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79C0B-8EED-E18C-2ABD-999B06A4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59730DB0-C132-F911-1276-9D0BFAAB85E7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8FD9D708-688F-134E-ECDE-B7D621EE8631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2CE4B049-CA97-E716-0572-9251851979B1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0AE908B4-E815-9963-7E01-5D1AB241AEE5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30">
            <a:extLst>
              <a:ext uri="{FF2B5EF4-FFF2-40B4-BE49-F238E27FC236}">
                <a16:creationId xmlns:a16="http://schemas.microsoft.com/office/drawing/2014/main" id="{19FA2834-4F1B-3411-B959-C54CE32C49A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F9798FDF-548A-A782-4602-CE3F76F85FB1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F324E92-6BB5-1F28-229E-FF5DC506946B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BE3CD31-2115-1B96-8153-4DAE6E618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04356" y="1893993"/>
            <a:ext cx="131632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328" lvl="2">
              <a:tabLst>
                <a:tab pos="718243" algn="l"/>
                <a:tab pos="718879" algn="l"/>
              </a:tabLst>
            </a:pPr>
            <a:r>
              <a:rPr sz="3600" b="1" spc="-51" dirty="0" err="1">
                <a:latin typeface="黑体"/>
                <a:cs typeface="黑体"/>
              </a:rPr>
              <a:t>步骤</a:t>
            </a:r>
            <a:r>
              <a:rPr sz="3600" b="1" spc="-51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7</a:t>
            </a:r>
            <a:r>
              <a:rPr sz="3600" b="1" spc="-15" dirty="0">
                <a:latin typeface="黑体"/>
                <a:cs typeface="黑体"/>
              </a:rPr>
              <a:t>：塔式</a:t>
            </a:r>
            <a:r>
              <a:rPr sz="3600" b="1" spc="-20" dirty="0">
                <a:latin typeface="黑体"/>
                <a:cs typeface="黑体"/>
              </a:rPr>
              <a:t>太阳能</a:t>
            </a:r>
            <a:r>
              <a:rPr sz="3600" b="1" spc="-15" dirty="0">
                <a:latin typeface="黑体"/>
                <a:cs typeface="黑体"/>
              </a:rPr>
              <a:t>光热电</a:t>
            </a:r>
            <a:r>
              <a:rPr sz="3600" b="1" spc="-20" dirty="0">
                <a:latin typeface="黑体"/>
                <a:cs typeface="黑体"/>
              </a:rPr>
              <a:t>站初</a:t>
            </a:r>
            <a:r>
              <a:rPr sz="3600" b="1" spc="-11" dirty="0">
                <a:latin typeface="黑体"/>
                <a:cs typeface="黑体"/>
              </a:rPr>
              <a:t>步选址</a:t>
            </a:r>
            <a:r>
              <a:rPr sz="3600" b="1" spc="-20" dirty="0">
                <a:latin typeface="黑体"/>
                <a:cs typeface="黑体"/>
              </a:rPr>
              <a:t>（图</a:t>
            </a:r>
            <a:r>
              <a:rPr sz="3600" b="1" spc="-15" dirty="0">
                <a:latin typeface="黑体"/>
                <a:cs typeface="黑体"/>
              </a:rPr>
              <a:t>文学习</a:t>
            </a:r>
            <a:r>
              <a:rPr sz="3600" b="1" dirty="0">
                <a:latin typeface="Times New Roman"/>
                <a:cs typeface="Times New Roman"/>
              </a:rPr>
              <a:t>+</a:t>
            </a:r>
            <a:r>
              <a:rPr sz="3600" b="1" spc="-20" dirty="0">
                <a:latin typeface="黑体"/>
                <a:cs typeface="黑体"/>
              </a:rPr>
              <a:t>方案</a:t>
            </a:r>
            <a:r>
              <a:rPr sz="3600" b="1" spc="-11" dirty="0">
                <a:latin typeface="黑体"/>
                <a:cs typeface="黑体"/>
              </a:rPr>
              <a:t>选</a:t>
            </a:r>
            <a:r>
              <a:rPr sz="3600" b="1" spc="-20" dirty="0">
                <a:latin typeface="黑体"/>
                <a:cs typeface="黑体"/>
              </a:rPr>
              <a:t>择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5F1C7F8-24DF-7CF2-67BF-44C7EFEBEA40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环节二：太阳能热电站设计集成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14BA5F57-A719-CB7E-6967-1CDADA35F084}"/>
              </a:ext>
            </a:extLst>
          </p:cNvPr>
          <p:cNvSpPr txBox="1"/>
          <p:nvPr/>
        </p:nvSpPr>
        <p:spPr>
          <a:xfrm>
            <a:off x="1792607" y="8580480"/>
            <a:ext cx="5733543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7</a:t>
            </a:r>
            <a:r>
              <a:rPr sz="2800" dirty="0">
                <a:latin typeface="Times New Roman"/>
                <a:cs typeface="Times New Roman"/>
              </a:rPr>
              <a:t>c</a:t>
            </a:r>
            <a:r>
              <a:rPr sz="2800" spc="2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电站初步选址影响因素（二）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15" dirty="0">
                <a:latin typeface="宋体"/>
                <a:cs typeface="宋体"/>
              </a:rPr>
              <a:t>空气质量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1AB7CAF-ABE5-1AC3-58F9-D56B924CC24A}"/>
              </a:ext>
            </a:extLst>
          </p:cNvPr>
          <p:cNvSpPr txBox="1"/>
          <p:nvPr/>
        </p:nvSpPr>
        <p:spPr>
          <a:xfrm>
            <a:off x="10898327" y="8580480"/>
            <a:ext cx="561722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7</a:t>
            </a:r>
            <a:r>
              <a:rPr sz="2800" dirty="0">
                <a:latin typeface="Times New Roman"/>
                <a:cs typeface="Times New Roman"/>
              </a:rPr>
              <a:t>d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电站初步选址影响因素（三）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20" dirty="0">
                <a:latin typeface="宋体"/>
                <a:cs typeface="宋体"/>
              </a:rPr>
              <a:t>云状况</a:t>
            </a:r>
            <a:endParaRPr sz="2800" dirty="0">
              <a:latin typeface="宋体"/>
              <a:cs typeface="宋体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BB877D2-65C9-3CD4-822E-D90355DEB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03" y="3462479"/>
            <a:ext cx="8319952" cy="48545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FD576FA-7100-6DA0-B449-5DCEBD365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0683" y="3502974"/>
            <a:ext cx="9530247" cy="48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21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79C0B-8EED-E18C-2ABD-999B06A4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59730DB0-C132-F911-1276-9D0BFAAB85E7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8FD9D708-688F-134E-ECDE-B7D621EE8631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2CE4B049-CA97-E716-0572-9251851979B1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0AE908B4-E815-9963-7E01-5D1AB241AEE5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30">
            <a:extLst>
              <a:ext uri="{FF2B5EF4-FFF2-40B4-BE49-F238E27FC236}">
                <a16:creationId xmlns:a16="http://schemas.microsoft.com/office/drawing/2014/main" id="{19FA2834-4F1B-3411-B959-C54CE32C49A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F9798FDF-548A-A782-4602-CE3F76F85FB1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F324E92-6BB5-1F28-229E-FF5DC506946B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BE3CD31-2115-1B96-8153-4DAE6E618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52136" y="1877661"/>
            <a:ext cx="131632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328" lvl="2">
              <a:tabLst>
                <a:tab pos="718243" algn="l"/>
                <a:tab pos="718879" algn="l"/>
              </a:tabLst>
            </a:pPr>
            <a:r>
              <a:rPr sz="3600" b="1" spc="-51" dirty="0" err="1">
                <a:latin typeface="黑体"/>
                <a:cs typeface="黑体"/>
              </a:rPr>
              <a:t>步骤</a:t>
            </a:r>
            <a:r>
              <a:rPr sz="3600" b="1" spc="-51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7</a:t>
            </a:r>
            <a:r>
              <a:rPr sz="3600" b="1" spc="-15" dirty="0">
                <a:latin typeface="黑体"/>
                <a:cs typeface="黑体"/>
              </a:rPr>
              <a:t>：塔式</a:t>
            </a:r>
            <a:r>
              <a:rPr sz="3600" b="1" spc="-20" dirty="0">
                <a:latin typeface="黑体"/>
                <a:cs typeface="黑体"/>
              </a:rPr>
              <a:t>太阳能</a:t>
            </a:r>
            <a:r>
              <a:rPr sz="3600" b="1" spc="-15" dirty="0">
                <a:latin typeface="黑体"/>
                <a:cs typeface="黑体"/>
              </a:rPr>
              <a:t>光热电</a:t>
            </a:r>
            <a:r>
              <a:rPr sz="3600" b="1" spc="-20" dirty="0">
                <a:latin typeface="黑体"/>
                <a:cs typeface="黑体"/>
              </a:rPr>
              <a:t>站初</a:t>
            </a:r>
            <a:r>
              <a:rPr sz="3600" b="1" spc="-11" dirty="0">
                <a:latin typeface="黑体"/>
                <a:cs typeface="黑体"/>
              </a:rPr>
              <a:t>步选址</a:t>
            </a:r>
            <a:r>
              <a:rPr sz="3600" b="1" spc="-20" dirty="0">
                <a:latin typeface="黑体"/>
                <a:cs typeface="黑体"/>
              </a:rPr>
              <a:t>（图</a:t>
            </a:r>
            <a:r>
              <a:rPr sz="3600" b="1" spc="-15" dirty="0">
                <a:latin typeface="黑体"/>
                <a:cs typeface="黑体"/>
              </a:rPr>
              <a:t>文学习</a:t>
            </a:r>
            <a:r>
              <a:rPr sz="3600" b="1" dirty="0">
                <a:latin typeface="Times New Roman"/>
                <a:cs typeface="Times New Roman"/>
              </a:rPr>
              <a:t>+</a:t>
            </a:r>
            <a:r>
              <a:rPr sz="3600" b="1" spc="-20" dirty="0">
                <a:latin typeface="黑体"/>
                <a:cs typeface="黑体"/>
              </a:rPr>
              <a:t>方案</a:t>
            </a:r>
            <a:r>
              <a:rPr sz="3600" b="1" spc="-11" dirty="0">
                <a:latin typeface="黑体"/>
                <a:cs typeface="黑体"/>
              </a:rPr>
              <a:t>选</a:t>
            </a:r>
            <a:r>
              <a:rPr sz="3600" b="1" spc="-20" dirty="0">
                <a:latin typeface="黑体"/>
                <a:cs typeface="黑体"/>
              </a:rPr>
              <a:t>择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5F1C7F8-24DF-7CF2-67BF-44C7EFEBEA40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环节二：太阳能热电站设计集成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59E627FC-9F76-B051-BC6E-8235DBF4A95D}"/>
              </a:ext>
            </a:extLst>
          </p:cNvPr>
          <p:cNvSpPr txBox="1"/>
          <p:nvPr/>
        </p:nvSpPr>
        <p:spPr>
          <a:xfrm>
            <a:off x="1961356" y="8539747"/>
            <a:ext cx="577761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7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2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电站初步选址影响因素（四）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25" dirty="0">
                <a:latin typeface="宋体"/>
                <a:cs typeface="宋体"/>
              </a:rPr>
              <a:t>风速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A3A6D7B-5971-26E5-AACE-9DDFD3CEDE1D}"/>
              </a:ext>
            </a:extLst>
          </p:cNvPr>
          <p:cNvSpPr txBox="1"/>
          <p:nvPr/>
        </p:nvSpPr>
        <p:spPr>
          <a:xfrm>
            <a:off x="11211423" y="8539747"/>
            <a:ext cx="5608933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7</a:t>
            </a:r>
            <a:r>
              <a:rPr sz="2800" dirty="0">
                <a:latin typeface="Times New Roman"/>
                <a:cs typeface="Times New Roman"/>
              </a:rPr>
              <a:t>f</a:t>
            </a:r>
            <a:r>
              <a:rPr sz="2800" spc="2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电站初步选址影响因素（五）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15" dirty="0">
                <a:latin typeface="宋体"/>
                <a:cs typeface="宋体"/>
              </a:rPr>
              <a:t>其他因素</a:t>
            </a:r>
            <a:endParaRPr sz="2800" dirty="0">
              <a:latin typeface="宋体"/>
              <a:cs typeface="宋体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84B7903-892D-ECD3-4B06-BF3080A06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47" y="3595646"/>
            <a:ext cx="9182904" cy="46858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D42CF16-E98C-D34C-251C-6FCD50E16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156" y="3595646"/>
            <a:ext cx="9182904" cy="463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23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97E5159-76E1-7D99-5C39-8FCE02E9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3">
            <a:extLst>
              <a:ext uri="{FF2B5EF4-FFF2-40B4-BE49-F238E27FC236}">
                <a16:creationId xmlns:a16="http://schemas.microsoft.com/office/drawing/2014/main" id="{390368B2-8B25-689F-35EC-C9AEFDA70655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0A9F40F-4BE3-B01F-C692-7ADC456ADEA2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155F348E-BDFF-152C-33C0-B8AC4C08B06B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56B3F73A-1C3F-5A3C-B98D-A54A47DC1A30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30">
            <a:extLst>
              <a:ext uri="{FF2B5EF4-FFF2-40B4-BE49-F238E27FC236}">
                <a16:creationId xmlns:a16="http://schemas.microsoft.com/office/drawing/2014/main" id="{79995AB1-CA59-86C8-916A-0087B0047A9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B736907-5222-8499-25B4-4F7A37D22B54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D4424FF-C652-FE83-1960-851EF9D1CD01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BCE15087-C36F-4846-924D-2184DB173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graphicFrame>
        <p:nvGraphicFramePr>
          <p:cNvPr id="16" name="图示 15">
            <a:extLst>
              <a:ext uri="{FF2B5EF4-FFF2-40B4-BE49-F238E27FC236}">
                <a16:creationId xmlns:a16="http://schemas.microsoft.com/office/drawing/2014/main" id="{47D87C0F-30C8-7DAB-CFB2-873EE90DAA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4369060"/>
              </p:ext>
            </p:extLst>
          </p:nvPr>
        </p:nvGraphicFramePr>
        <p:xfrm>
          <a:off x="2951956" y="2304076"/>
          <a:ext cx="12821333" cy="6821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标题 2">
            <a:extLst>
              <a:ext uri="{FF2B5EF4-FFF2-40B4-BE49-F238E27FC236}">
                <a16:creationId xmlns:a16="http://schemas.microsoft.com/office/drawing/2014/main" id="{3A8AB3E9-3327-1FE5-1501-3BE6CBEC1434}"/>
              </a:ext>
            </a:extLst>
          </p:cNvPr>
          <p:cNvSpPr txBox="1">
            <a:spLocks noChangeArrowheads="1"/>
          </p:cNvSpPr>
          <p:nvPr/>
        </p:nvSpPr>
        <p:spPr>
          <a:xfrm>
            <a:off x="210166" y="161763"/>
            <a:ext cx="9863441" cy="65289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767897"/>
            <a:r>
              <a:rPr lang="zh-CN" altLang="en-US" sz="4000" b="1" dirty="0">
                <a:solidFill>
                  <a:srgbClr val="08569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  <a:endParaRPr lang="zh-CN" altLang="en-US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6401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79C0B-8EED-E18C-2ABD-999B06A4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59730DB0-C132-F911-1276-9D0BFAAB85E7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8FD9D708-688F-134E-ECDE-B7D621EE8631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2CE4B049-CA97-E716-0572-9251851979B1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0AE908B4-E815-9963-7E01-5D1AB241AEE5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30">
            <a:extLst>
              <a:ext uri="{FF2B5EF4-FFF2-40B4-BE49-F238E27FC236}">
                <a16:creationId xmlns:a16="http://schemas.microsoft.com/office/drawing/2014/main" id="{19FA2834-4F1B-3411-B959-C54CE32C49A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F9798FDF-548A-A782-4602-CE3F76F85FB1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F324E92-6BB5-1F28-229E-FF5DC506946B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BE3CD31-2115-1B96-8153-4DAE6E618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52136" y="1877661"/>
            <a:ext cx="131632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328" lvl="2">
              <a:tabLst>
                <a:tab pos="718243" algn="l"/>
                <a:tab pos="718879" algn="l"/>
              </a:tabLst>
            </a:pPr>
            <a:r>
              <a:rPr sz="3600" b="1" spc="-51" dirty="0" err="1">
                <a:latin typeface="黑体"/>
                <a:cs typeface="黑体"/>
              </a:rPr>
              <a:t>步骤</a:t>
            </a:r>
            <a:r>
              <a:rPr sz="3600" b="1" spc="-51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7</a:t>
            </a:r>
            <a:r>
              <a:rPr sz="3600" b="1" spc="-15" dirty="0">
                <a:latin typeface="黑体"/>
                <a:cs typeface="黑体"/>
              </a:rPr>
              <a:t>：塔式</a:t>
            </a:r>
            <a:r>
              <a:rPr sz="3600" b="1" spc="-20" dirty="0">
                <a:latin typeface="黑体"/>
                <a:cs typeface="黑体"/>
              </a:rPr>
              <a:t>太阳能</a:t>
            </a:r>
            <a:r>
              <a:rPr sz="3600" b="1" spc="-15" dirty="0">
                <a:latin typeface="黑体"/>
                <a:cs typeface="黑体"/>
              </a:rPr>
              <a:t>光热电</a:t>
            </a:r>
            <a:r>
              <a:rPr sz="3600" b="1" spc="-20" dirty="0">
                <a:latin typeface="黑体"/>
                <a:cs typeface="黑体"/>
              </a:rPr>
              <a:t>站初</a:t>
            </a:r>
            <a:r>
              <a:rPr sz="3600" b="1" spc="-11" dirty="0">
                <a:latin typeface="黑体"/>
                <a:cs typeface="黑体"/>
              </a:rPr>
              <a:t>步选址</a:t>
            </a:r>
            <a:r>
              <a:rPr sz="3600" b="1" spc="-20" dirty="0">
                <a:latin typeface="黑体"/>
                <a:cs typeface="黑体"/>
              </a:rPr>
              <a:t>（图</a:t>
            </a:r>
            <a:r>
              <a:rPr sz="3600" b="1" spc="-15" dirty="0">
                <a:latin typeface="黑体"/>
                <a:cs typeface="黑体"/>
              </a:rPr>
              <a:t>文学习</a:t>
            </a:r>
            <a:r>
              <a:rPr sz="3600" b="1" dirty="0">
                <a:latin typeface="Times New Roman"/>
                <a:cs typeface="Times New Roman"/>
              </a:rPr>
              <a:t>+</a:t>
            </a:r>
            <a:r>
              <a:rPr sz="3600" b="1" spc="-20" dirty="0">
                <a:latin typeface="黑体"/>
                <a:cs typeface="黑体"/>
              </a:rPr>
              <a:t>方案</a:t>
            </a:r>
            <a:r>
              <a:rPr sz="3600" b="1" spc="-11" dirty="0">
                <a:latin typeface="黑体"/>
                <a:cs typeface="黑体"/>
              </a:rPr>
              <a:t>选</a:t>
            </a:r>
            <a:r>
              <a:rPr sz="3600" b="1" spc="-20" dirty="0">
                <a:latin typeface="黑体"/>
                <a:cs typeface="黑体"/>
              </a:rPr>
              <a:t>择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5F1C7F8-24DF-7CF2-67BF-44C7EFEBEA40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环节二：太阳能热电站设计集成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B486833-F49D-00D8-5598-4259C4BFC6A9}"/>
              </a:ext>
            </a:extLst>
          </p:cNvPr>
          <p:cNvSpPr txBox="1"/>
          <p:nvPr/>
        </p:nvSpPr>
        <p:spPr>
          <a:xfrm>
            <a:off x="4616930" y="9542417"/>
            <a:ext cx="970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8586" algn="ctr">
              <a:spcBef>
                <a:spcPts val="100"/>
              </a:spcBef>
            </a:pPr>
            <a:r>
              <a:rPr lang="zh-CN" altLang="en-US" sz="2800" spc="-151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7g</a:t>
            </a:r>
            <a:r>
              <a:rPr lang="zh-CN" altLang="en-US" sz="2800" spc="300" dirty="0">
                <a:latin typeface="Times New Roman"/>
                <a:cs typeface="Times New Roman"/>
              </a:rPr>
              <a:t> </a:t>
            </a:r>
            <a:r>
              <a:rPr lang="zh-CN" altLang="en-US" sz="2800" dirty="0">
                <a:latin typeface="宋体"/>
                <a:cs typeface="宋体"/>
              </a:rPr>
              <a:t>电站初步选址</a:t>
            </a:r>
            <a:r>
              <a:rPr lang="en-US" altLang="zh-CN" sz="2800" dirty="0">
                <a:latin typeface="Times New Roman"/>
                <a:cs typeface="Times New Roman"/>
              </a:rPr>
              <a:t>——</a:t>
            </a:r>
            <a:r>
              <a:rPr lang="zh-CN" altLang="en-US" sz="2800" spc="-11" dirty="0">
                <a:latin typeface="宋体"/>
                <a:cs typeface="宋体"/>
              </a:rPr>
              <a:t>站址初步选择</a:t>
            </a:r>
            <a:endParaRPr lang="zh-CN" altLang="en-US" sz="2800" dirty="0">
              <a:latin typeface="宋体"/>
              <a:cs typeface="宋体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1792BF6-57BC-7BAF-7204-1AFED3559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756" y="2737893"/>
            <a:ext cx="11201400" cy="649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93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BB610E46-87DC-011A-1941-9EF6D54F0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23">
            <a:extLst>
              <a:ext uri="{FF2B5EF4-FFF2-40B4-BE49-F238E27FC236}">
                <a16:creationId xmlns:a16="http://schemas.microsoft.com/office/drawing/2014/main" id="{C59D3976-2ACC-9262-E96E-6D10F6A05A6A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BAF7677F-34D8-8302-F758-89D6F9CBF84F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F83E3F37-500F-854E-EC7E-368CC5D97D41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0D2B2F51-9495-0AA5-D098-A2522714D684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21" name="组合 30">
            <a:extLst>
              <a:ext uri="{FF2B5EF4-FFF2-40B4-BE49-F238E27FC236}">
                <a16:creationId xmlns:a16="http://schemas.microsoft.com/office/drawing/2014/main" id="{EB6E9901-80E3-22A9-57AF-ECC06B82A8F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497F68E1-11B7-84B7-7E10-671DA2595332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EB1E09F0-CA1D-822C-3F10-AFEF5BC002E0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134D4C68-408E-91E5-1D27-ADA1C6C72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28335" y="2026882"/>
            <a:ext cx="1255364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8586" algn="ctr">
              <a:spcBef>
                <a:spcPts val="100"/>
              </a:spcBef>
            </a:pPr>
            <a:r>
              <a:rPr sz="3600" b="1" spc="-51" dirty="0" err="1">
                <a:latin typeface="黑体"/>
                <a:cs typeface="黑体"/>
              </a:rPr>
              <a:t>步骤</a:t>
            </a:r>
            <a:r>
              <a:rPr sz="3600" b="1" spc="-51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8</a:t>
            </a:r>
            <a:r>
              <a:rPr sz="3600" b="1" spc="-15" dirty="0">
                <a:latin typeface="黑体"/>
                <a:cs typeface="黑体"/>
              </a:rPr>
              <a:t>：吸收</a:t>
            </a:r>
            <a:r>
              <a:rPr sz="3600" b="1" spc="-20" dirty="0">
                <a:latin typeface="黑体"/>
                <a:cs typeface="黑体"/>
              </a:rPr>
              <a:t>器额定</a:t>
            </a:r>
            <a:r>
              <a:rPr sz="3600" b="1" spc="-15" dirty="0">
                <a:latin typeface="黑体"/>
                <a:cs typeface="黑体"/>
              </a:rPr>
              <a:t>热输出</a:t>
            </a:r>
            <a:r>
              <a:rPr sz="3600" b="1" spc="-20" dirty="0">
                <a:latin typeface="黑体"/>
                <a:cs typeface="黑体"/>
              </a:rPr>
              <a:t>功率</a:t>
            </a:r>
            <a:r>
              <a:rPr sz="3600" b="1" spc="-15" dirty="0">
                <a:latin typeface="黑体"/>
                <a:cs typeface="黑体"/>
              </a:rPr>
              <a:t>测算</a:t>
            </a:r>
            <a:r>
              <a:rPr sz="3600" b="1" spc="-11" dirty="0">
                <a:latin typeface="黑体"/>
                <a:cs typeface="黑体"/>
              </a:rPr>
              <a:t>（</a:t>
            </a:r>
            <a:r>
              <a:rPr sz="3600" b="1" spc="-20" dirty="0">
                <a:latin typeface="黑体"/>
                <a:cs typeface="黑体"/>
              </a:rPr>
              <a:t>数据</a:t>
            </a:r>
            <a:r>
              <a:rPr sz="3600" b="1" spc="-11" dirty="0">
                <a:latin typeface="黑体"/>
                <a:cs typeface="黑体"/>
              </a:rPr>
              <a:t>采集</a:t>
            </a:r>
            <a:r>
              <a:rPr sz="3600" b="1" spc="-15" dirty="0">
                <a:latin typeface="Times New Roman"/>
                <a:cs typeface="Times New Roman"/>
              </a:rPr>
              <a:t>+</a:t>
            </a:r>
            <a:r>
              <a:rPr sz="3600" b="1" spc="-11" dirty="0">
                <a:latin typeface="黑体"/>
                <a:cs typeface="黑体"/>
              </a:rPr>
              <a:t>设</a:t>
            </a:r>
            <a:r>
              <a:rPr sz="3600" b="1" spc="-20" dirty="0">
                <a:latin typeface="黑体"/>
                <a:cs typeface="黑体"/>
              </a:rPr>
              <a:t>计计</a:t>
            </a:r>
            <a:r>
              <a:rPr sz="3600" b="1" spc="-11" dirty="0">
                <a:latin typeface="黑体"/>
                <a:cs typeface="黑体"/>
              </a:rPr>
              <a:t>算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15305" y="9013576"/>
            <a:ext cx="528231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8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29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宋体"/>
                <a:cs typeface="宋体"/>
              </a:rPr>
              <a:t>吸收塔高度设计任务确认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6981BAB-0FD4-0B82-D12C-B068D1EF5787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环节二：太阳能热电站设计集成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AAF38D2-2D88-645F-90E0-E82333F237ED}"/>
              </a:ext>
            </a:extLst>
          </p:cNvPr>
          <p:cNvSpPr txBox="1"/>
          <p:nvPr/>
        </p:nvSpPr>
        <p:spPr>
          <a:xfrm>
            <a:off x="9705263" y="8939138"/>
            <a:ext cx="970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7950" algn="ctr">
              <a:spcBef>
                <a:spcPts val="100"/>
              </a:spcBef>
            </a:pPr>
            <a:r>
              <a:rPr lang="zh-CN" altLang="en-US" sz="2800" spc="-151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8b</a:t>
            </a:r>
            <a:r>
              <a:rPr lang="zh-CN" altLang="en-US" sz="2800" spc="300" dirty="0">
                <a:latin typeface="Times New Roman"/>
                <a:cs typeface="Times New Roman"/>
              </a:rPr>
              <a:t> </a:t>
            </a:r>
            <a:r>
              <a:rPr lang="zh-CN" altLang="en-US" sz="2800" spc="-5" dirty="0">
                <a:latin typeface="宋体"/>
                <a:cs typeface="宋体"/>
              </a:rPr>
              <a:t>吸收器额定热输出功率测算</a:t>
            </a:r>
            <a:endParaRPr lang="zh-CN" altLang="en-US" sz="2800" dirty="0">
              <a:latin typeface="宋体"/>
              <a:cs typeface="宋体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C643C6BE-D3E9-A266-9341-88959BBA0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09" y="3749174"/>
            <a:ext cx="9228905" cy="46841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1F0617B-C174-B5A9-2B41-55EDFA86B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3548" y="3771285"/>
            <a:ext cx="9398435" cy="46620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FFE5524-8872-3E8A-E22D-2C6186B2A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23">
            <a:extLst>
              <a:ext uri="{FF2B5EF4-FFF2-40B4-BE49-F238E27FC236}">
                <a16:creationId xmlns:a16="http://schemas.microsoft.com/office/drawing/2014/main" id="{6E4EDBDC-DAE4-0E55-2C67-BB6C1229C30E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58C74E14-4AEF-C217-636C-C27024D99CA7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7CF0FBC0-907E-7881-F482-11995833A86F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86C05E6A-7DC8-2F2E-0756-CEA3864F8056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7" name="组合 30">
            <a:extLst>
              <a:ext uri="{FF2B5EF4-FFF2-40B4-BE49-F238E27FC236}">
                <a16:creationId xmlns:a16="http://schemas.microsoft.com/office/drawing/2014/main" id="{91725B36-54ED-CBED-BC8B-0E56C84BC28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96E69E24-0C10-265F-303F-45AEAA1A1B47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C85577D2-FE4F-6BA3-7D17-6ADE54D00558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265ADDD9-9BD1-0F63-113D-B950C4E84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43287" y="1674317"/>
            <a:ext cx="790544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31"/>
              </a:spcBef>
            </a:pPr>
            <a:r>
              <a:rPr sz="3600" b="1" spc="-75" dirty="0" err="1">
                <a:latin typeface="黑体"/>
                <a:cs typeface="黑体"/>
              </a:rPr>
              <a:t>步骤</a:t>
            </a:r>
            <a:r>
              <a:rPr sz="3600" b="1" spc="-75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9</a:t>
            </a:r>
            <a:r>
              <a:rPr sz="3600" b="1" spc="-15" dirty="0">
                <a:latin typeface="黑体"/>
                <a:cs typeface="黑体"/>
              </a:rPr>
              <a:t>：吸收</a:t>
            </a:r>
            <a:r>
              <a:rPr sz="3600" b="1" spc="-20" dirty="0">
                <a:latin typeface="黑体"/>
                <a:cs typeface="黑体"/>
              </a:rPr>
              <a:t>塔高度</a:t>
            </a:r>
            <a:r>
              <a:rPr sz="3600" b="1" spc="-15" dirty="0">
                <a:latin typeface="黑体"/>
                <a:cs typeface="黑体"/>
              </a:rPr>
              <a:t>设计</a:t>
            </a:r>
            <a:r>
              <a:rPr sz="3600" b="1" spc="-11" dirty="0">
                <a:latin typeface="黑体"/>
                <a:cs typeface="黑体"/>
              </a:rPr>
              <a:t>（</a:t>
            </a:r>
            <a:r>
              <a:rPr sz="3600" b="1" spc="-20" dirty="0">
                <a:latin typeface="黑体"/>
                <a:cs typeface="黑体"/>
              </a:rPr>
              <a:t>设计</a:t>
            </a:r>
            <a:r>
              <a:rPr sz="3600" b="1" spc="-11" dirty="0">
                <a:latin typeface="黑体"/>
                <a:cs typeface="黑体"/>
              </a:rPr>
              <a:t>计</a:t>
            </a:r>
            <a:r>
              <a:rPr sz="3600" b="1" spc="-20" dirty="0">
                <a:latin typeface="黑体"/>
                <a:cs typeface="黑体"/>
              </a:rPr>
              <a:t>算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42953" y="9526846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59100"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9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spc="-11" dirty="0" err="1">
                <a:latin typeface="宋体"/>
                <a:cs typeface="宋体"/>
              </a:rPr>
              <a:t>吸收塔高度计算</a:t>
            </a:r>
            <a:endParaRPr sz="2800" dirty="0">
              <a:latin typeface="宋体"/>
              <a:cs typeface="宋体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22976" y="2843784"/>
            <a:ext cx="12268521" cy="6397531"/>
            <a:chOff x="1143000" y="5715634"/>
            <a:chExt cx="5340350" cy="268414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0" y="5715634"/>
              <a:ext cx="5340350" cy="268414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22400" y="6653529"/>
              <a:ext cx="2510155" cy="1430020"/>
            </a:xfrm>
            <a:custGeom>
              <a:avLst/>
              <a:gdLst/>
              <a:ahLst/>
              <a:cxnLst/>
              <a:rect l="l" t="t" r="r" b="b"/>
              <a:pathLst>
                <a:path w="2510154" h="1430020">
                  <a:moveTo>
                    <a:pt x="0" y="1430020"/>
                  </a:moveTo>
                  <a:lnTo>
                    <a:pt x="2510154" y="1430020"/>
                  </a:lnTo>
                  <a:lnTo>
                    <a:pt x="2510154" y="0"/>
                  </a:lnTo>
                  <a:lnTo>
                    <a:pt x="0" y="0"/>
                  </a:lnTo>
                  <a:lnTo>
                    <a:pt x="0" y="1430020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D90EE45D-BC5F-0BB3-DDBF-B73230554997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环节二：太阳能热电站设计集成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FFE5524-8872-3E8A-E22D-2C6186B2A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23">
            <a:extLst>
              <a:ext uri="{FF2B5EF4-FFF2-40B4-BE49-F238E27FC236}">
                <a16:creationId xmlns:a16="http://schemas.microsoft.com/office/drawing/2014/main" id="{6E4EDBDC-DAE4-0E55-2C67-BB6C1229C30E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58C74E14-4AEF-C217-636C-C27024D99CA7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7CF0FBC0-907E-7881-F482-11995833A86F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86C05E6A-7DC8-2F2E-0756-CEA3864F8056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7" name="组合 30">
            <a:extLst>
              <a:ext uri="{FF2B5EF4-FFF2-40B4-BE49-F238E27FC236}">
                <a16:creationId xmlns:a16="http://schemas.microsoft.com/office/drawing/2014/main" id="{91725B36-54ED-CBED-BC8B-0E56C84BC28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96E69E24-0C10-265F-303F-45AEAA1A1B47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C85577D2-FE4F-6BA3-7D17-6ADE54D00558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265ADDD9-9BD1-0F63-113D-B950C4E84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60063" y="1685532"/>
            <a:ext cx="961694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59100" algn="ctr">
              <a:spcBef>
                <a:spcPts val="100"/>
              </a:spcBef>
            </a:pPr>
            <a:r>
              <a:rPr sz="3600" b="1" spc="-65" dirty="0" err="1">
                <a:latin typeface="黑体"/>
                <a:cs typeface="黑体"/>
              </a:rPr>
              <a:t>步骤</a:t>
            </a:r>
            <a:r>
              <a:rPr sz="3600" b="1" spc="-65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10</a:t>
            </a:r>
            <a:r>
              <a:rPr sz="3600" b="1" spc="-11" dirty="0">
                <a:latin typeface="黑体"/>
                <a:cs typeface="黑体"/>
              </a:rPr>
              <a:t>：</a:t>
            </a:r>
            <a:r>
              <a:rPr sz="3600" b="1" spc="-20" dirty="0">
                <a:latin typeface="黑体"/>
                <a:cs typeface="黑体"/>
              </a:rPr>
              <a:t>法</a:t>
            </a:r>
            <a:r>
              <a:rPr sz="3600" b="1" spc="-11" dirty="0">
                <a:latin typeface="黑体"/>
                <a:cs typeface="黑体"/>
              </a:rPr>
              <a:t>向</a:t>
            </a:r>
            <a:r>
              <a:rPr sz="3600" b="1" spc="-20" dirty="0">
                <a:latin typeface="黑体"/>
                <a:cs typeface="黑体"/>
              </a:rPr>
              <a:t>直接辐</a:t>
            </a:r>
            <a:r>
              <a:rPr sz="3600" b="1" spc="-15" dirty="0">
                <a:latin typeface="黑体"/>
                <a:cs typeface="黑体"/>
              </a:rPr>
              <a:t>照度测定</a:t>
            </a:r>
            <a:r>
              <a:rPr sz="3600" b="1" spc="-20" dirty="0">
                <a:latin typeface="黑体"/>
                <a:cs typeface="黑体"/>
              </a:rPr>
              <a:t>（</a:t>
            </a:r>
            <a:r>
              <a:rPr sz="3600" b="1" spc="-15" dirty="0">
                <a:latin typeface="黑体"/>
                <a:cs typeface="黑体"/>
              </a:rPr>
              <a:t>虚拟测</a:t>
            </a:r>
            <a:r>
              <a:rPr sz="3600" b="1" spc="-20" dirty="0">
                <a:latin typeface="黑体"/>
                <a:cs typeface="黑体"/>
              </a:rPr>
              <a:t>量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宋体"/>
              <a:cs typeface="宋体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90EE45D-BC5F-0BB3-DDBF-B73230554997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环节二：太阳能热电站设计集成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EACC68C-AE1C-5D61-40D3-386E15DC6176}"/>
              </a:ext>
            </a:extLst>
          </p:cNvPr>
          <p:cNvSpPr txBox="1"/>
          <p:nvPr/>
        </p:nvSpPr>
        <p:spPr>
          <a:xfrm>
            <a:off x="4413791" y="9353943"/>
            <a:ext cx="970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158" algn="ctr">
              <a:spcBef>
                <a:spcPts val="100"/>
              </a:spcBef>
            </a:pPr>
            <a:r>
              <a:rPr lang="zh-CN" altLang="en-US" sz="2800" spc="-151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10</a:t>
            </a:r>
            <a:r>
              <a:rPr lang="zh-CN" altLang="en-US" sz="2800" spc="300" dirty="0">
                <a:latin typeface="Times New Roman"/>
                <a:cs typeface="Times New Roman"/>
              </a:rPr>
              <a:t> </a:t>
            </a:r>
            <a:r>
              <a:rPr lang="zh-CN" altLang="en-US" sz="2800" spc="-5" dirty="0">
                <a:latin typeface="宋体"/>
                <a:cs typeface="宋体"/>
              </a:rPr>
              <a:t>太阳法向直接辐照度测定</a:t>
            </a:r>
            <a:endParaRPr lang="zh-CN" altLang="en-US" sz="2800" dirty="0">
              <a:latin typeface="宋体"/>
              <a:cs typeface="宋体"/>
            </a:endParaRP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835B0E53-9777-514D-8760-189783B49A7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44469" y="2544499"/>
            <a:ext cx="11848793" cy="66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95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2AD89F2-0890-007F-40B0-B64810894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02C6920D-40BB-424A-D996-5D6D89A69C58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6E601F47-9EED-2FF3-D7EE-6135198A6BE2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AF5AABCF-19CD-76B0-D514-792E68E3E63C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681BEC27-E172-896F-AA81-30F3BF501DD6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5" name="组合 30">
            <a:extLst>
              <a:ext uri="{FF2B5EF4-FFF2-40B4-BE49-F238E27FC236}">
                <a16:creationId xmlns:a16="http://schemas.microsoft.com/office/drawing/2014/main" id="{70048E71-1CE7-1E35-B545-5553F88879E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5E51910C-7416-A1C4-6344-51C12F2E65D6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AB4EF89-A923-CD74-266A-69C135E7109E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F84712CB-C051-25CF-394C-8DF23C54D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71247" y="1834951"/>
            <a:ext cx="920084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158" algn="ctr">
              <a:spcBef>
                <a:spcPts val="100"/>
              </a:spcBef>
            </a:pPr>
            <a:r>
              <a:rPr sz="3600" b="1" spc="-65" dirty="0" err="1">
                <a:latin typeface="黑体"/>
                <a:cs typeface="黑体"/>
              </a:rPr>
              <a:t>步骤</a:t>
            </a:r>
            <a:r>
              <a:rPr sz="3600" b="1" spc="-65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11</a:t>
            </a:r>
            <a:r>
              <a:rPr sz="3600" b="1" spc="-11" dirty="0">
                <a:latin typeface="黑体"/>
                <a:cs typeface="黑体"/>
              </a:rPr>
              <a:t>：</a:t>
            </a:r>
            <a:r>
              <a:rPr sz="3600" b="1" spc="-20" dirty="0">
                <a:latin typeface="黑体"/>
                <a:cs typeface="黑体"/>
              </a:rPr>
              <a:t>定</a:t>
            </a:r>
            <a:r>
              <a:rPr sz="3600" b="1" spc="-11" dirty="0">
                <a:latin typeface="黑体"/>
                <a:cs typeface="黑体"/>
              </a:rPr>
              <a:t>日</a:t>
            </a:r>
            <a:r>
              <a:rPr sz="3600" b="1" spc="-20" dirty="0">
                <a:latin typeface="黑体"/>
                <a:cs typeface="黑体"/>
              </a:rPr>
              <a:t>镜场总</a:t>
            </a:r>
            <a:r>
              <a:rPr sz="3600" b="1" spc="-15" dirty="0">
                <a:latin typeface="黑体"/>
                <a:cs typeface="黑体"/>
              </a:rPr>
              <a:t>面积估算</a:t>
            </a:r>
            <a:r>
              <a:rPr sz="3600" b="1" spc="-20" dirty="0">
                <a:latin typeface="黑体"/>
                <a:cs typeface="黑体"/>
              </a:rPr>
              <a:t>（</a:t>
            </a:r>
            <a:r>
              <a:rPr sz="3600" b="1" spc="-15" dirty="0">
                <a:latin typeface="黑体"/>
                <a:cs typeface="黑体"/>
              </a:rPr>
              <a:t>设计计</a:t>
            </a:r>
            <a:r>
              <a:rPr sz="3600" b="1" spc="-20" dirty="0">
                <a:latin typeface="黑体"/>
                <a:cs typeface="黑体"/>
              </a:rPr>
              <a:t>算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714" y="8732326"/>
            <a:ext cx="573950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lang="en-US" sz="2800" dirty="0">
                <a:latin typeface="Times New Roman"/>
                <a:cs typeface="Times New Roman"/>
              </a:rPr>
              <a:t>1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29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宋体"/>
                <a:cs typeface="宋体"/>
              </a:rPr>
              <a:t>定日镜场面积计算任务确认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BE862DA-B8EC-16E7-8FF3-946490938E18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环节二：太阳能热电站设计集成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D9081C5-CC98-C735-4936-9ADAC30CDB9F}"/>
              </a:ext>
            </a:extLst>
          </p:cNvPr>
          <p:cNvSpPr txBox="1"/>
          <p:nvPr/>
        </p:nvSpPr>
        <p:spPr>
          <a:xfrm>
            <a:off x="9886156" y="8675229"/>
            <a:ext cx="970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5410" algn="ctr">
              <a:spcBef>
                <a:spcPts val="100"/>
              </a:spcBef>
            </a:pPr>
            <a:r>
              <a:rPr lang="zh-CN" altLang="en-US" sz="2800" spc="-151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11b</a:t>
            </a:r>
            <a:r>
              <a:rPr lang="zh-CN" altLang="en-US" sz="2800" spc="300" dirty="0">
                <a:latin typeface="Times New Roman"/>
                <a:cs typeface="Times New Roman"/>
              </a:rPr>
              <a:t> </a:t>
            </a:r>
            <a:r>
              <a:rPr lang="zh-CN" altLang="en-US" sz="2800" spc="-11" dirty="0">
                <a:latin typeface="宋体"/>
                <a:cs typeface="宋体"/>
              </a:rPr>
              <a:t>定日镜场总面积计算</a:t>
            </a:r>
            <a:endParaRPr lang="zh-CN" altLang="en-US" sz="2800" dirty="0">
              <a:latin typeface="宋体"/>
              <a:cs typeface="宋体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C54E65C-5DD9-78C0-E21B-DA910D965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03" y="3655809"/>
            <a:ext cx="9454844" cy="484847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C413C4-25D1-4283-43AE-77579B459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156" y="3655809"/>
            <a:ext cx="8902116" cy="484847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26F6283-BF56-903E-E274-76D262067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3">
            <a:extLst>
              <a:ext uri="{FF2B5EF4-FFF2-40B4-BE49-F238E27FC236}">
                <a16:creationId xmlns:a16="http://schemas.microsoft.com/office/drawing/2014/main" id="{B3E37BA9-79C4-7549-C5D7-A5D79B99DF48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BC6B1F0B-CF11-B45D-4312-2254DA6C0328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id="{6CAB2FF8-A0C8-F11C-EEA0-57A74DC1F6A3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id="{A661B597-E030-5B47-0626-DFD1D2532292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5C88DC2-DC7F-9D30-23EE-7AB6B15F83E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74AF305E-3D63-C395-59CA-D2279E3A070B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855255FC-FB51-0EE2-CDC1-51C42662F5D3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9FD39998-FC37-506F-9DD0-0E0034A59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44469" y="1402121"/>
            <a:ext cx="127060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31"/>
              </a:spcBef>
            </a:pPr>
            <a:r>
              <a:rPr sz="3600" b="1" spc="-51" dirty="0" err="1">
                <a:latin typeface="黑体"/>
                <a:cs typeface="黑体"/>
              </a:rPr>
              <a:t>步骤</a:t>
            </a:r>
            <a:r>
              <a:rPr sz="3600" b="1" spc="-51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12</a:t>
            </a:r>
            <a:r>
              <a:rPr sz="3600" b="1" spc="-11" dirty="0">
                <a:latin typeface="黑体"/>
                <a:cs typeface="黑体"/>
              </a:rPr>
              <a:t>：</a:t>
            </a:r>
            <a:r>
              <a:rPr sz="3600" b="1" spc="-20" dirty="0">
                <a:latin typeface="黑体"/>
                <a:cs typeface="黑体"/>
              </a:rPr>
              <a:t>定</a:t>
            </a:r>
            <a:r>
              <a:rPr sz="3600" b="1" spc="-11" dirty="0">
                <a:latin typeface="黑体"/>
                <a:cs typeface="黑体"/>
              </a:rPr>
              <a:t>日</a:t>
            </a:r>
            <a:r>
              <a:rPr sz="3600" b="1" spc="-20" dirty="0">
                <a:latin typeface="黑体"/>
                <a:cs typeface="黑体"/>
              </a:rPr>
              <a:t>镜型号</a:t>
            </a:r>
            <a:r>
              <a:rPr sz="3600" b="1" spc="-15" dirty="0">
                <a:latin typeface="黑体"/>
                <a:cs typeface="黑体"/>
              </a:rPr>
              <a:t>选择及</a:t>
            </a:r>
            <a:r>
              <a:rPr sz="3600" b="1" spc="-20" dirty="0">
                <a:latin typeface="黑体"/>
                <a:cs typeface="黑体"/>
              </a:rPr>
              <a:t>数量</a:t>
            </a:r>
            <a:r>
              <a:rPr sz="3600" b="1" spc="-11" dirty="0">
                <a:latin typeface="黑体"/>
                <a:cs typeface="黑体"/>
              </a:rPr>
              <a:t>计算（</a:t>
            </a:r>
            <a:r>
              <a:rPr sz="3600" b="1" spc="-20" dirty="0">
                <a:latin typeface="黑体"/>
                <a:cs typeface="黑体"/>
              </a:rPr>
              <a:t>方案</a:t>
            </a:r>
            <a:r>
              <a:rPr sz="3600" b="1" spc="-11" dirty="0">
                <a:latin typeface="黑体"/>
                <a:cs typeface="黑体"/>
              </a:rPr>
              <a:t>选择</a:t>
            </a:r>
            <a:r>
              <a:rPr sz="3600" b="1" spc="-15" dirty="0">
                <a:latin typeface="Times New Roman"/>
                <a:cs typeface="Times New Roman"/>
              </a:rPr>
              <a:t>+</a:t>
            </a:r>
            <a:r>
              <a:rPr sz="3600" b="1" spc="-11" dirty="0">
                <a:latin typeface="黑体"/>
                <a:cs typeface="黑体"/>
              </a:rPr>
              <a:t>设</a:t>
            </a:r>
            <a:r>
              <a:rPr sz="3600" b="1" spc="-20" dirty="0">
                <a:latin typeface="黑体"/>
                <a:cs typeface="黑体"/>
              </a:rPr>
              <a:t>计计</a:t>
            </a:r>
            <a:r>
              <a:rPr sz="3600" b="1" spc="-11" dirty="0">
                <a:latin typeface="黑体"/>
                <a:cs typeface="黑体"/>
              </a:rPr>
              <a:t>算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25503" y="9601326"/>
            <a:ext cx="494397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lang="en-US" sz="2800" dirty="0">
                <a:latin typeface="Times New Roman"/>
                <a:cs typeface="Times New Roman"/>
              </a:rPr>
              <a:t>2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spc="-11" dirty="0">
                <a:latin typeface="宋体"/>
                <a:cs typeface="宋体"/>
              </a:rPr>
              <a:t>定日镜面积类型选择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EE2A661-DBBA-F254-CF15-D3E15A80E7E8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环节二：太阳能热电站设计集成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4BF0A235-A145-18CA-6AED-64C784673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469" y="2310612"/>
            <a:ext cx="12250327" cy="70796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AE0B3C07-B6BF-3FE0-37C0-52E3980F1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组合 23">
            <a:extLst>
              <a:ext uri="{FF2B5EF4-FFF2-40B4-BE49-F238E27FC236}">
                <a16:creationId xmlns:a16="http://schemas.microsoft.com/office/drawing/2014/main" id="{59F99803-525D-D50D-030A-17B19202FCD6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58BC81F8-8FCE-B2AE-2A57-35D20DF8B488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id="{4C5B4D97-50E1-F6B7-D7F3-5EC4B059730B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33" name="平行四边形 32">
              <a:extLst>
                <a:ext uri="{FF2B5EF4-FFF2-40B4-BE49-F238E27FC236}">
                  <a16:creationId xmlns:a16="http://schemas.microsoft.com/office/drawing/2014/main" id="{7A8A2444-CDFE-EE31-C7F9-2A88462D2FFB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34" name="组合 30">
            <a:extLst>
              <a:ext uri="{FF2B5EF4-FFF2-40B4-BE49-F238E27FC236}">
                <a16:creationId xmlns:a16="http://schemas.microsoft.com/office/drawing/2014/main" id="{AD5FC840-3A48-B75B-8510-D1BE76A557B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97025BF6-3C18-7ED1-869D-EAD382AB48DD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17359259-AF2E-08BD-427E-6D1AE1E1E979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33432210-FA63-5B3C-FB77-EDDEABCB2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392104" y="1767691"/>
            <a:ext cx="10354369" cy="566180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>
              <a:spcBef>
                <a:spcPts val="45"/>
              </a:spcBef>
            </a:pPr>
            <a:r>
              <a:rPr sz="3600" b="1" spc="-60" dirty="0" err="1">
                <a:latin typeface="黑体"/>
                <a:cs typeface="黑体"/>
              </a:rPr>
              <a:t>步骤</a:t>
            </a:r>
            <a:r>
              <a:rPr sz="3600" b="1" spc="-60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13</a:t>
            </a:r>
            <a:r>
              <a:rPr sz="3600" b="1" spc="-11" dirty="0">
                <a:latin typeface="黑体"/>
                <a:cs typeface="黑体"/>
              </a:rPr>
              <a:t>：</a:t>
            </a:r>
            <a:r>
              <a:rPr sz="3600" b="1" spc="-20" dirty="0">
                <a:latin typeface="黑体"/>
                <a:cs typeface="黑体"/>
              </a:rPr>
              <a:t>定</a:t>
            </a:r>
            <a:r>
              <a:rPr sz="3600" b="1" spc="-11" dirty="0">
                <a:latin typeface="黑体"/>
                <a:cs typeface="黑体"/>
              </a:rPr>
              <a:t>日</a:t>
            </a:r>
            <a:r>
              <a:rPr sz="3600" b="1" spc="-20" dirty="0">
                <a:latin typeface="黑体"/>
                <a:cs typeface="黑体"/>
              </a:rPr>
              <a:t>镜场辐</a:t>
            </a:r>
            <a:r>
              <a:rPr sz="3600" b="1" spc="-15" dirty="0">
                <a:latin typeface="黑体"/>
                <a:cs typeface="黑体"/>
              </a:rPr>
              <a:t>射交错</a:t>
            </a:r>
            <a:r>
              <a:rPr sz="3600" b="1" spc="-20" dirty="0">
                <a:latin typeface="黑体"/>
                <a:cs typeface="黑体"/>
              </a:rPr>
              <a:t>排列</a:t>
            </a:r>
            <a:r>
              <a:rPr sz="3600" b="1" spc="-11" dirty="0">
                <a:latin typeface="黑体"/>
                <a:cs typeface="黑体"/>
              </a:rPr>
              <a:t>布置（</a:t>
            </a:r>
            <a:r>
              <a:rPr sz="3600" b="1" spc="-20" dirty="0">
                <a:latin typeface="黑体"/>
                <a:cs typeface="黑体"/>
              </a:rPr>
              <a:t>设计</a:t>
            </a:r>
            <a:r>
              <a:rPr sz="3600" b="1" spc="-11" dirty="0">
                <a:latin typeface="黑体"/>
                <a:cs typeface="黑体"/>
              </a:rPr>
              <a:t>计</a:t>
            </a:r>
            <a:r>
              <a:rPr sz="3600" b="1" spc="-20" dirty="0">
                <a:latin typeface="黑体"/>
                <a:cs typeface="黑体"/>
              </a:rPr>
              <a:t>算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0905" y="8883486"/>
            <a:ext cx="503428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lang="en-US" sz="2800" dirty="0">
                <a:latin typeface="Times New Roman"/>
                <a:cs typeface="Times New Roman"/>
              </a:rPr>
              <a:t>3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295" dirty="0">
                <a:latin typeface="Times New Roman"/>
                <a:cs typeface="Times New Roman"/>
              </a:rPr>
              <a:t> </a:t>
            </a:r>
            <a:r>
              <a:rPr sz="2800" spc="-11" dirty="0">
                <a:latin typeface="宋体"/>
                <a:cs typeface="宋体"/>
              </a:rPr>
              <a:t>定日镜阵列间距计算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24881" y="8883485"/>
            <a:ext cx="521068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lang="en-US" sz="2800" dirty="0">
                <a:latin typeface="Times New Roman"/>
                <a:cs typeface="Times New Roman"/>
              </a:rPr>
              <a:t>3</a:t>
            </a:r>
            <a:r>
              <a:rPr sz="2800" dirty="0">
                <a:latin typeface="Times New Roman"/>
                <a:cs typeface="Times New Roman"/>
              </a:rPr>
              <a:t>b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spc="-11" dirty="0">
                <a:latin typeface="宋体"/>
                <a:cs typeface="宋体"/>
              </a:rPr>
              <a:t>定日镜位置调节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618841F-B8AC-1DB1-CB0B-5873F2DFAFD6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环节二：太阳能热电站设计集成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5702A4E-DB70-58E2-96CD-7F9ED72E1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94" y="3411033"/>
            <a:ext cx="8961689" cy="5200981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480F61F9-FB48-1377-E5B8-D86D96459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156" y="3411033"/>
            <a:ext cx="9281418" cy="52207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A84319C-6EBD-BED7-9785-D19AA1C3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23">
            <a:extLst>
              <a:ext uri="{FF2B5EF4-FFF2-40B4-BE49-F238E27FC236}">
                <a16:creationId xmlns:a16="http://schemas.microsoft.com/office/drawing/2014/main" id="{9C8ABADA-69A7-379A-60DF-7D8ACC8DBB96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40613B28-EB6B-C592-5D43-0B9E4FD38FF8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7198B51D-FE16-BE1C-292E-B6DEC273155D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E2240238-AAF7-16B8-ABDD-6F5CCD19E7A1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9" name="组合 30">
            <a:extLst>
              <a:ext uri="{FF2B5EF4-FFF2-40B4-BE49-F238E27FC236}">
                <a16:creationId xmlns:a16="http://schemas.microsoft.com/office/drawing/2014/main" id="{FC918982-C59F-7AFF-42CA-91E2C34D06E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9FFB92F-FB2B-2819-EF00-94CBF825FF14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8EBEF1F-2C01-2737-BD6E-2F0B1A28DA55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6BFBD51C-AD7F-A209-1E0C-A9D061577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046390" y="1915309"/>
            <a:ext cx="9314839" cy="566180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281328" lvl="2">
              <a:spcBef>
                <a:spcPts val="5"/>
              </a:spcBef>
              <a:tabLst>
                <a:tab pos="718243" algn="l"/>
                <a:tab pos="718879" algn="l"/>
              </a:tabLst>
            </a:pPr>
            <a:r>
              <a:rPr sz="3600" b="1" spc="-71" dirty="0" err="1">
                <a:latin typeface="黑体"/>
                <a:cs typeface="黑体"/>
              </a:rPr>
              <a:t>步骤</a:t>
            </a:r>
            <a:r>
              <a:rPr sz="3600" b="1" spc="-71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14</a:t>
            </a:r>
            <a:r>
              <a:rPr sz="3600" b="1" spc="-11" dirty="0">
                <a:latin typeface="黑体"/>
                <a:cs typeface="黑体"/>
              </a:rPr>
              <a:t>：</a:t>
            </a:r>
            <a:r>
              <a:rPr sz="3600" b="1" spc="-20" dirty="0">
                <a:latin typeface="黑体"/>
                <a:cs typeface="黑体"/>
              </a:rPr>
              <a:t>镜</a:t>
            </a:r>
            <a:r>
              <a:rPr sz="3600" b="1" spc="-11" dirty="0">
                <a:latin typeface="黑体"/>
                <a:cs typeface="黑体"/>
              </a:rPr>
              <a:t>场</a:t>
            </a:r>
            <a:r>
              <a:rPr sz="3600" b="1" spc="-20" dirty="0">
                <a:latin typeface="黑体"/>
                <a:cs typeface="黑体"/>
              </a:rPr>
              <a:t>余弦效</a:t>
            </a:r>
            <a:r>
              <a:rPr sz="3600" b="1" spc="-15" dirty="0">
                <a:latin typeface="黑体"/>
                <a:cs typeface="黑体"/>
              </a:rPr>
              <a:t>率比较</a:t>
            </a:r>
            <a:r>
              <a:rPr sz="3600" b="1" spc="-20" dirty="0">
                <a:latin typeface="黑体"/>
                <a:cs typeface="黑体"/>
              </a:rPr>
              <a:t>（图</a:t>
            </a:r>
            <a:r>
              <a:rPr sz="3600" b="1" spc="-15" dirty="0">
                <a:latin typeface="黑体"/>
                <a:cs typeface="黑体"/>
              </a:rPr>
              <a:t>文学习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43461" y="8791973"/>
            <a:ext cx="734210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5" dirty="0">
                <a:latin typeface="宋体"/>
                <a:cs typeface="宋体"/>
              </a:rPr>
              <a:t>图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lang="en-US" sz="2800" dirty="0">
                <a:latin typeface="Times New Roman"/>
                <a:cs typeface="Times New Roman"/>
              </a:rPr>
              <a:t>4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2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镜场布置及余弦效率随纬度的变化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100" dirty="0">
                <a:latin typeface="宋体"/>
                <a:cs typeface="宋体"/>
              </a:rPr>
              <a:t>北纬 </a:t>
            </a:r>
            <a:r>
              <a:rPr sz="2800" spc="-11" dirty="0">
                <a:latin typeface="Times New Roman"/>
                <a:cs typeface="Times New Roman"/>
              </a:rPr>
              <a:t>0°</a:t>
            </a:r>
            <a:r>
              <a:rPr sz="2800" spc="-25" dirty="0">
                <a:latin typeface="宋体"/>
                <a:cs typeface="宋体"/>
              </a:rPr>
              <a:t>地区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183BBF1-F752-CE43-CFA8-1D5E904B3F5C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环节三：储热系统匹配与优化</a:t>
            </a: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538A9719-2D97-E7A0-A8E4-069DDDB4B7DC}"/>
              </a:ext>
            </a:extLst>
          </p:cNvPr>
          <p:cNvSpPr txBox="1"/>
          <p:nvPr/>
        </p:nvSpPr>
        <p:spPr>
          <a:xfrm>
            <a:off x="11015702" y="8791973"/>
            <a:ext cx="6785353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5" dirty="0">
                <a:latin typeface="宋体"/>
                <a:cs typeface="宋体"/>
              </a:rPr>
              <a:t>图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lang="en-US" sz="2800" dirty="0">
                <a:latin typeface="Times New Roman"/>
                <a:cs typeface="Times New Roman"/>
              </a:rPr>
              <a:t>4</a:t>
            </a:r>
            <a:r>
              <a:rPr sz="2800" dirty="0">
                <a:latin typeface="Times New Roman"/>
                <a:cs typeface="Times New Roman"/>
              </a:rPr>
              <a:t>b</a:t>
            </a:r>
            <a:r>
              <a:rPr sz="2800" spc="311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镜场布置及余弦效率随纬度的变化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100" dirty="0">
                <a:latin typeface="宋体"/>
                <a:cs typeface="宋体"/>
              </a:rPr>
              <a:t>北纬 </a:t>
            </a:r>
            <a:r>
              <a:rPr sz="2800" spc="-11" dirty="0">
                <a:latin typeface="Times New Roman"/>
                <a:cs typeface="Times New Roman"/>
              </a:rPr>
              <a:t>20°</a:t>
            </a:r>
            <a:r>
              <a:rPr sz="2800" spc="-25" dirty="0">
                <a:latin typeface="宋体"/>
                <a:cs typeface="宋体"/>
              </a:rPr>
              <a:t>地区</a:t>
            </a:r>
            <a:endParaRPr sz="2800" dirty="0">
              <a:latin typeface="宋体"/>
              <a:cs typeface="宋体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81110ED9-C9D7-36D8-D7AC-9C1F14463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38" y="3659553"/>
            <a:ext cx="9492246" cy="478842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E0D5527-B457-8E0D-D32A-9DFBA83C1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7583" y="3670300"/>
            <a:ext cx="8881593" cy="47669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A84319C-6EBD-BED7-9785-D19AA1C3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23">
            <a:extLst>
              <a:ext uri="{FF2B5EF4-FFF2-40B4-BE49-F238E27FC236}">
                <a16:creationId xmlns:a16="http://schemas.microsoft.com/office/drawing/2014/main" id="{9C8ABADA-69A7-379A-60DF-7D8ACC8DBB96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40613B28-EB6B-C592-5D43-0B9E4FD38FF8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7198B51D-FE16-BE1C-292E-B6DEC273155D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E2240238-AAF7-16B8-ABDD-6F5CCD19E7A1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9" name="组合 30">
            <a:extLst>
              <a:ext uri="{FF2B5EF4-FFF2-40B4-BE49-F238E27FC236}">
                <a16:creationId xmlns:a16="http://schemas.microsoft.com/office/drawing/2014/main" id="{FC918982-C59F-7AFF-42CA-91E2C34D06E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9FFB92F-FB2B-2819-EF00-94CBF825FF14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8EBEF1F-2C01-2737-BD6E-2F0B1A28DA55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6BFBD51C-AD7F-A209-1E0C-A9D061577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026546" y="2016515"/>
            <a:ext cx="9314839" cy="566180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281328" lvl="2">
              <a:spcBef>
                <a:spcPts val="5"/>
              </a:spcBef>
              <a:tabLst>
                <a:tab pos="718243" algn="l"/>
                <a:tab pos="718879" algn="l"/>
              </a:tabLst>
            </a:pPr>
            <a:r>
              <a:rPr sz="3600" b="1" spc="-71" dirty="0" err="1">
                <a:latin typeface="黑体"/>
                <a:cs typeface="黑体"/>
              </a:rPr>
              <a:t>步骤</a:t>
            </a:r>
            <a:r>
              <a:rPr sz="3600" b="1" spc="-71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14</a:t>
            </a:r>
            <a:r>
              <a:rPr sz="3600" b="1" spc="-11" dirty="0">
                <a:latin typeface="黑体"/>
                <a:cs typeface="黑体"/>
              </a:rPr>
              <a:t>：</a:t>
            </a:r>
            <a:r>
              <a:rPr sz="3600" b="1" spc="-20" dirty="0">
                <a:latin typeface="黑体"/>
                <a:cs typeface="黑体"/>
              </a:rPr>
              <a:t>镜</a:t>
            </a:r>
            <a:r>
              <a:rPr sz="3600" b="1" spc="-11" dirty="0">
                <a:latin typeface="黑体"/>
                <a:cs typeface="黑体"/>
              </a:rPr>
              <a:t>场</a:t>
            </a:r>
            <a:r>
              <a:rPr sz="3600" b="1" spc="-20" dirty="0">
                <a:latin typeface="黑体"/>
                <a:cs typeface="黑体"/>
              </a:rPr>
              <a:t>余弦效</a:t>
            </a:r>
            <a:r>
              <a:rPr sz="3600" b="1" spc="-15" dirty="0">
                <a:latin typeface="黑体"/>
                <a:cs typeface="黑体"/>
              </a:rPr>
              <a:t>率比较</a:t>
            </a:r>
            <a:r>
              <a:rPr sz="3600" b="1" spc="-20" dirty="0">
                <a:latin typeface="黑体"/>
                <a:cs typeface="黑体"/>
              </a:rPr>
              <a:t>（图</a:t>
            </a:r>
            <a:r>
              <a:rPr sz="3600" b="1" spc="-15" dirty="0">
                <a:latin typeface="黑体"/>
                <a:cs typeface="黑体"/>
              </a:rPr>
              <a:t>文学习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31912" y="8743342"/>
            <a:ext cx="6862518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lang="zh-CN" altLang="en-US" sz="2800" spc="-155" dirty="0">
                <a:latin typeface="宋体"/>
                <a:cs typeface="宋体"/>
              </a:rPr>
              <a:t>图</a:t>
            </a:r>
            <a:r>
              <a:rPr lang="en-US" altLang="zh-CN" sz="2800" spc="-155" dirty="0">
                <a:latin typeface="宋体"/>
                <a:cs typeface="宋体"/>
              </a:rPr>
              <a:t>14c </a:t>
            </a:r>
            <a:r>
              <a:rPr lang="zh-CN" altLang="en-US" sz="2800" spc="-155" dirty="0">
                <a:latin typeface="宋体"/>
                <a:cs typeface="宋体"/>
              </a:rPr>
              <a:t>镜场布置及余弦效率随纬度的变化</a:t>
            </a:r>
            <a:r>
              <a:rPr lang="en-US" altLang="zh-CN" sz="2800" spc="-155" dirty="0">
                <a:latin typeface="宋体"/>
                <a:cs typeface="宋体"/>
              </a:rPr>
              <a:t>——</a:t>
            </a:r>
            <a:r>
              <a:rPr lang="zh-CN" altLang="en-US" sz="2800" spc="-155" dirty="0">
                <a:latin typeface="宋体"/>
                <a:cs typeface="宋体"/>
              </a:rPr>
              <a:t>北纬 </a:t>
            </a:r>
            <a:r>
              <a:rPr lang="en-US" altLang="zh-CN" sz="2800" spc="-155" dirty="0">
                <a:latin typeface="宋体"/>
                <a:cs typeface="宋体"/>
              </a:rPr>
              <a:t>40°</a:t>
            </a:r>
            <a:r>
              <a:rPr lang="zh-CN" altLang="en-US" sz="2800" spc="-155" dirty="0">
                <a:latin typeface="宋体"/>
                <a:cs typeface="宋体"/>
              </a:rPr>
              <a:t>地区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183BBF1-F752-CE43-CFA8-1D5E904B3F5C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环节三：储热系统匹配与优化</a:t>
            </a: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538A9719-2D97-E7A0-A8E4-069DDDB4B7DC}"/>
              </a:ext>
            </a:extLst>
          </p:cNvPr>
          <p:cNvSpPr txBox="1"/>
          <p:nvPr/>
        </p:nvSpPr>
        <p:spPr>
          <a:xfrm>
            <a:off x="10822847" y="8694603"/>
            <a:ext cx="7037076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1126" algn="ctr">
              <a:spcBef>
                <a:spcPts val="100"/>
              </a:spcBef>
            </a:pPr>
            <a:r>
              <a:rPr lang="zh-CN" altLang="en-US" sz="2800" spc="-155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14d</a:t>
            </a:r>
            <a:r>
              <a:rPr lang="zh-CN" altLang="en-US" sz="2800" spc="311" dirty="0">
                <a:latin typeface="Times New Roman"/>
                <a:cs typeface="Times New Roman"/>
              </a:rPr>
              <a:t> </a:t>
            </a:r>
            <a:r>
              <a:rPr lang="zh-CN" altLang="en-US" sz="2800" dirty="0">
                <a:latin typeface="宋体"/>
                <a:cs typeface="宋体"/>
              </a:rPr>
              <a:t>镜场布置及余弦效率随纬度的变化</a:t>
            </a:r>
            <a:endParaRPr lang="en-US" altLang="zh-CN" sz="2800" dirty="0">
              <a:latin typeface="宋体"/>
              <a:cs typeface="宋体"/>
            </a:endParaRPr>
          </a:p>
          <a:p>
            <a:pPr marR="71126" algn="ctr">
              <a:spcBef>
                <a:spcPts val="100"/>
              </a:spcBef>
            </a:pPr>
            <a:r>
              <a:rPr lang="en-US" altLang="zh-CN" sz="2800" dirty="0">
                <a:latin typeface="Times New Roman"/>
                <a:cs typeface="Times New Roman"/>
              </a:rPr>
              <a:t>——</a:t>
            </a:r>
            <a:r>
              <a:rPr lang="zh-CN" altLang="en-US" sz="2800" spc="-100" dirty="0">
                <a:latin typeface="宋体"/>
                <a:cs typeface="宋体"/>
              </a:rPr>
              <a:t>北纬 </a:t>
            </a:r>
            <a:r>
              <a:rPr lang="en-US" altLang="zh-CN" sz="2800" spc="-11" dirty="0">
                <a:latin typeface="Times New Roman"/>
                <a:cs typeface="Times New Roman"/>
              </a:rPr>
              <a:t>60°</a:t>
            </a:r>
            <a:r>
              <a:rPr lang="zh-CN" altLang="en-US" sz="2800" spc="-25" dirty="0">
                <a:latin typeface="宋体"/>
                <a:cs typeface="宋体"/>
              </a:rPr>
              <a:t>地区</a:t>
            </a:r>
            <a:endParaRPr lang="zh-CN" altLang="en-US" sz="2800" dirty="0">
              <a:latin typeface="宋体"/>
              <a:cs typeface="宋体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665F9B5-2264-6AB3-4D65-641993F0E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78" y="3688257"/>
            <a:ext cx="9081323" cy="45895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79C2F3-64E8-7953-012D-6586EAAA4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719" y="3670300"/>
            <a:ext cx="9122181" cy="458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70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56EE7C6-FFBB-D1A2-589B-F926ABA32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23">
            <a:extLst>
              <a:ext uri="{FF2B5EF4-FFF2-40B4-BE49-F238E27FC236}">
                <a16:creationId xmlns:a16="http://schemas.microsoft.com/office/drawing/2014/main" id="{1ECA14FD-AD40-7CFF-8099-AA1A0EE3D268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F6E28935-C9F3-8E18-E54B-BA348F5B2B43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B2B70AB2-5AC8-26F3-B2EA-460CFE6585C2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0BE3FF96-EAB7-D806-888C-077630028E67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27" name="组合 30">
            <a:extLst>
              <a:ext uri="{FF2B5EF4-FFF2-40B4-BE49-F238E27FC236}">
                <a16:creationId xmlns:a16="http://schemas.microsoft.com/office/drawing/2014/main" id="{80F24786-1D46-2ED8-B8B5-A4017607431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53ADADD5-3A30-1E7D-7D43-7B8499E86A68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0257684-6801-4009-A844-5EB294C673F5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A81886C0-C8C6-971D-8116-3FC3615C3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65905" y="1550893"/>
            <a:ext cx="1003904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31"/>
              </a:spcBef>
            </a:pPr>
            <a:r>
              <a:rPr sz="3600" b="1" spc="-60" dirty="0" err="1">
                <a:latin typeface="黑体"/>
                <a:cs typeface="黑体"/>
              </a:rPr>
              <a:t>步骤</a:t>
            </a:r>
            <a:r>
              <a:rPr sz="3600" b="1" spc="-60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15</a:t>
            </a:r>
            <a:r>
              <a:rPr sz="3600" b="1" spc="-11" dirty="0">
                <a:latin typeface="黑体"/>
                <a:cs typeface="黑体"/>
              </a:rPr>
              <a:t>：</a:t>
            </a:r>
            <a:r>
              <a:rPr sz="3600" b="1" spc="-20" dirty="0">
                <a:latin typeface="黑体"/>
                <a:cs typeface="黑体"/>
              </a:rPr>
              <a:t>镜</a:t>
            </a:r>
            <a:r>
              <a:rPr sz="3600" b="1" spc="-11" dirty="0">
                <a:latin typeface="黑体"/>
                <a:cs typeface="黑体"/>
              </a:rPr>
              <a:t>场</a:t>
            </a:r>
            <a:r>
              <a:rPr sz="3600" b="1" spc="-20" dirty="0">
                <a:latin typeface="黑体"/>
                <a:cs typeface="黑体"/>
              </a:rPr>
              <a:t>效率计</a:t>
            </a:r>
            <a:r>
              <a:rPr sz="3600" b="1" spc="-15" dirty="0">
                <a:latin typeface="黑体"/>
                <a:cs typeface="黑体"/>
              </a:rPr>
              <a:t>算及最</a:t>
            </a:r>
            <a:r>
              <a:rPr sz="3600" b="1" spc="-20" dirty="0">
                <a:latin typeface="黑体"/>
                <a:cs typeface="黑体"/>
              </a:rPr>
              <a:t>终选</a:t>
            </a:r>
            <a:r>
              <a:rPr sz="3600" b="1" spc="-11" dirty="0">
                <a:latin typeface="黑体"/>
                <a:cs typeface="黑体"/>
              </a:rPr>
              <a:t>址</a:t>
            </a:r>
            <a:r>
              <a:rPr sz="3600" b="1" spc="-20" dirty="0">
                <a:latin typeface="黑体"/>
                <a:cs typeface="黑体"/>
              </a:rPr>
              <a:t>（</a:t>
            </a:r>
            <a:r>
              <a:rPr sz="3600" b="1" spc="-11" dirty="0">
                <a:latin typeface="黑体"/>
                <a:cs typeface="黑体"/>
              </a:rPr>
              <a:t>方</a:t>
            </a:r>
            <a:r>
              <a:rPr sz="3600" b="1" spc="-20" dirty="0">
                <a:latin typeface="黑体"/>
                <a:cs typeface="黑体"/>
              </a:rPr>
              <a:t>案比</a:t>
            </a:r>
            <a:r>
              <a:rPr sz="3600" b="1" spc="-11" dirty="0">
                <a:latin typeface="黑体"/>
                <a:cs typeface="黑体"/>
              </a:rPr>
              <a:t>较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23666" y="9383833"/>
            <a:ext cx="524877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lang="en-US" sz="2800" dirty="0">
                <a:latin typeface="Times New Roman"/>
                <a:cs typeface="Times New Roman"/>
              </a:rPr>
              <a:t>5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宋体"/>
                <a:cs typeface="宋体"/>
              </a:rPr>
              <a:t>镜场效率计算及最终选址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C33B364-02DE-BD97-E4D6-6F389E5CEB18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环节三：储热系统匹配与优化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BA212730-CCAC-4664-9717-E85BCC516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708" y="2504211"/>
            <a:ext cx="13182600" cy="66382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97E5159-76E1-7D99-5C39-8FCE02E9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3">
            <a:extLst>
              <a:ext uri="{FF2B5EF4-FFF2-40B4-BE49-F238E27FC236}">
                <a16:creationId xmlns:a16="http://schemas.microsoft.com/office/drawing/2014/main" id="{390368B2-8B25-689F-35EC-C9AEFDA70655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0A9F40F-4BE3-B01F-C692-7ADC456ADEA2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155F348E-BDFF-152C-33C0-B8AC4C08B06B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56B3F73A-1C3F-5A3C-B98D-A54A47DC1A30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30">
            <a:extLst>
              <a:ext uri="{FF2B5EF4-FFF2-40B4-BE49-F238E27FC236}">
                <a16:creationId xmlns:a16="http://schemas.microsoft.com/office/drawing/2014/main" id="{79995AB1-CA59-86C8-916A-0087B0047A9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B736907-5222-8499-25B4-4F7A37D22B54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D4424FF-C652-FE83-1960-851EF9D1CD01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BCE15087-C36F-4846-924D-2184DB173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9860" y="80421"/>
            <a:ext cx="2103375" cy="627735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702">
              <a:spcBef>
                <a:spcPts val="95"/>
              </a:spcBef>
              <a:tabLst>
                <a:tab pos="384206" algn="l"/>
              </a:tabLst>
            </a:pPr>
            <a:r>
              <a:rPr sz="4000" b="1" spc="-11" dirty="0" err="1">
                <a:solidFill>
                  <a:schemeClr val="tx2"/>
                </a:solidFill>
                <a:latin typeface="黑体"/>
                <a:cs typeface="黑体"/>
              </a:rPr>
              <a:t>实验构</a:t>
            </a:r>
            <a:r>
              <a:rPr sz="4000" b="1" spc="-51" dirty="0" err="1">
                <a:solidFill>
                  <a:schemeClr val="tx2"/>
                </a:solidFill>
                <a:latin typeface="黑体"/>
                <a:cs typeface="黑体"/>
              </a:rPr>
              <a:t>架</a:t>
            </a:r>
            <a:endParaRPr sz="4000" dirty="0">
              <a:solidFill>
                <a:schemeClr val="tx2"/>
              </a:solidFill>
              <a:latin typeface="黑体"/>
              <a:cs typeface="黑体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42555" y="871411"/>
            <a:ext cx="11582401" cy="95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53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889A7DB-C647-4DA3-CCC7-CA0C7C23A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3144DE30-6E46-A92D-E59B-E4044393BB23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E96E5A23-643F-C45E-0AB5-A0348BD45A25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0B746B5F-0832-2D11-2857-4D7661A73256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3753A9FF-9CEA-DF23-B039-4EA4721849DD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5" name="组合 30">
            <a:extLst>
              <a:ext uri="{FF2B5EF4-FFF2-40B4-BE49-F238E27FC236}">
                <a16:creationId xmlns:a16="http://schemas.microsoft.com/office/drawing/2014/main" id="{AEF0C5B0-66D2-9061-68A9-FAAC77A59FF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84BA00C8-7D02-C5C9-BC47-50CBD6FE0E46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C48F13B-35E8-7977-9E27-D2224DB1A73C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9589954-0DDB-D995-1C11-D80039B13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621373" y="1466940"/>
            <a:ext cx="10928105" cy="566180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>
              <a:spcBef>
                <a:spcPts val="45"/>
              </a:spcBef>
            </a:pPr>
            <a:r>
              <a:rPr sz="3600" b="1" spc="-60" dirty="0" err="1">
                <a:latin typeface="黑体"/>
                <a:cs typeface="黑体"/>
              </a:rPr>
              <a:t>步骤</a:t>
            </a:r>
            <a:r>
              <a:rPr sz="3600" b="1" spc="-60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16</a:t>
            </a:r>
            <a:r>
              <a:rPr sz="3600" b="1" spc="-11" dirty="0">
                <a:latin typeface="黑体"/>
                <a:cs typeface="黑体"/>
              </a:rPr>
              <a:t>：</a:t>
            </a:r>
            <a:r>
              <a:rPr sz="3600" b="1" spc="-20" dirty="0">
                <a:latin typeface="黑体"/>
                <a:cs typeface="黑体"/>
              </a:rPr>
              <a:t>储</a:t>
            </a:r>
            <a:r>
              <a:rPr sz="3600" b="1" spc="-11" dirty="0">
                <a:latin typeface="黑体"/>
                <a:cs typeface="黑体"/>
              </a:rPr>
              <a:t>热</a:t>
            </a:r>
            <a:r>
              <a:rPr sz="3600" b="1" spc="-20" dirty="0">
                <a:latin typeface="黑体"/>
                <a:cs typeface="黑体"/>
              </a:rPr>
              <a:t>系统优</a:t>
            </a:r>
            <a:r>
              <a:rPr sz="3600" b="1" spc="-15" dirty="0">
                <a:latin typeface="黑体"/>
                <a:cs typeface="黑体"/>
              </a:rPr>
              <a:t>化设计</a:t>
            </a:r>
            <a:r>
              <a:rPr sz="3600" b="1" spc="-20" dirty="0">
                <a:latin typeface="黑体"/>
                <a:cs typeface="黑体"/>
              </a:rPr>
              <a:t>（图</a:t>
            </a:r>
            <a:r>
              <a:rPr sz="3600" b="1" spc="-11" dirty="0">
                <a:latin typeface="黑体"/>
                <a:cs typeface="黑体"/>
              </a:rPr>
              <a:t>文学习</a:t>
            </a:r>
            <a:r>
              <a:rPr sz="3600" b="1" dirty="0">
                <a:latin typeface="Times New Roman"/>
                <a:cs typeface="Times New Roman"/>
              </a:rPr>
              <a:t>+</a:t>
            </a:r>
            <a:r>
              <a:rPr sz="3600" b="1" spc="-20" dirty="0">
                <a:latin typeface="黑体"/>
                <a:cs typeface="黑体"/>
              </a:rPr>
              <a:t>优化探究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11948" y="9372069"/>
            <a:ext cx="530098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lang="en-US" sz="2800" dirty="0">
                <a:latin typeface="Times New Roman"/>
                <a:cs typeface="Times New Roman"/>
              </a:rPr>
              <a:t>6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spc="-11" dirty="0" err="1">
                <a:latin typeface="宋体"/>
                <a:cs typeface="宋体"/>
              </a:rPr>
              <a:t>储热系统优化设计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C933AB4-BCD8-B119-FBA0-742DD993C390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环节三：储热系统匹配与优化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1DD7E6C-F873-CE82-E6FE-FA7DBE51C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156" y="2472730"/>
            <a:ext cx="13268565" cy="668158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889A7DB-C647-4DA3-CCC7-CA0C7C23A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3144DE30-6E46-A92D-E59B-E4044393BB23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E96E5A23-643F-C45E-0AB5-A0348BD45A25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0B746B5F-0832-2D11-2857-4D7661A73256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3753A9FF-9CEA-DF23-B039-4EA4721849DD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5" name="组合 30">
            <a:extLst>
              <a:ext uri="{FF2B5EF4-FFF2-40B4-BE49-F238E27FC236}">
                <a16:creationId xmlns:a16="http://schemas.microsoft.com/office/drawing/2014/main" id="{AEF0C5B0-66D2-9061-68A9-FAAC77A59FF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84BA00C8-7D02-C5C9-BC47-50CBD6FE0E46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C48F13B-35E8-7977-9E27-D2224DB1A73C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9589954-0DDB-D995-1C11-D80039B13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44454" y="2197716"/>
            <a:ext cx="130108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3600" b="1" spc="-45" dirty="0" err="1">
                <a:latin typeface="黑体"/>
                <a:cs typeface="黑体"/>
              </a:rPr>
              <a:t>步骤</a:t>
            </a:r>
            <a:r>
              <a:rPr sz="3600" b="1" spc="-45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17</a:t>
            </a:r>
            <a:r>
              <a:rPr sz="3600" b="1" spc="-11" dirty="0">
                <a:latin typeface="黑体"/>
                <a:cs typeface="黑体"/>
              </a:rPr>
              <a:t>：</a:t>
            </a:r>
            <a:r>
              <a:rPr sz="3600" b="1" spc="-20" dirty="0">
                <a:latin typeface="黑体"/>
                <a:cs typeface="黑体"/>
              </a:rPr>
              <a:t>熔</a:t>
            </a:r>
            <a:r>
              <a:rPr sz="3600" b="1" spc="-11" dirty="0">
                <a:latin typeface="黑体"/>
                <a:cs typeface="黑体"/>
              </a:rPr>
              <a:t>盐</a:t>
            </a:r>
            <a:r>
              <a:rPr sz="3600" b="1" spc="-20" dirty="0">
                <a:latin typeface="黑体"/>
                <a:cs typeface="黑体"/>
              </a:rPr>
              <a:t>罐液位</a:t>
            </a:r>
            <a:r>
              <a:rPr sz="3600" b="1" spc="-15" dirty="0">
                <a:latin typeface="黑体"/>
                <a:cs typeface="黑体"/>
              </a:rPr>
              <a:t>测量与</a:t>
            </a:r>
            <a:r>
              <a:rPr sz="3600" b="1" spc="-20" dirty="0">
                <a:latin typeface="黑体"/>
                <a:cs typeface="黑体"/>
              </a:rPr>
              <a:t>储热</a:t>
            </a:r>
            <a:r>
              <a:rPr sz="3600" b="1" spc="-15" dirty="0">
                <a:latin typeface="黑体"/>
                <a:cs typeface="黑体"/>
              </a:rPr>
              <a:t>容量评</a:t>
            </a:r>
            <a:r>
              <a:rPr sz="3600" b="1" spc="-20" dirty="0">
                <a:latin typeface="黑体"/>
                <a:cs typeface="黑体"/>
              </a:rPr>
              <a:t>估（</a:t>
            </a:r>
            <a:r>
              <a:rPr sz="3600" b="1" spc="-15" dirty="0">
                <a:latin typeface="黑体"/>
                <a:cs typeface="黑体"/>
              </a:rPr>
              <a:t>虚拟测量</a:t>
            </a:r>
            <a:r>
              <a:rPr sz="3600" b="1" spc="-15" dirty="0">
                <a:latin typeface="Times New Roman"/>
                <a:cs typeface="Times New Roman"/>
              </a:rPr>
              <a:t>+</a:t>
            </a:r>
            <a:r>
              <a:rPr sz="3600" b="1" spc="-15" dirty="0">
                <a:latin typeface="黑体"/>
                <a:cs typeface="黑体"/>
              </a:rPr>
              <a:t>计算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C933AB4-BCD8-B119-FBA0-742DD993C390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环节三：储热系统匹配与优化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975E5F-BC08-A888-35BF-021A8DD5C8B0}"/>
              </a:ext>
            </a:extLst>
          </p:cNvPr>
          <p:cNvSpPr txBox="1"/>
          <p:nvPr/>
        </p:nvSpPr>
        <p:spPr>
          <a:xfrm>
            <a:off x="1957277" y="8858440"/>
            <a:ext cx="970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zh-CN" altLang="en-US" sz="2800" spc="-151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17a</a:t>
            </a:r>
            <a:r>
              <a:rPr lang="zh-CN" altLang="en-US" sz="2800" spc="295" dirty="0">
                <a:latin typeface="Times New Roman"/>
                <a:cs typeface="Times New Roman"/>
              </a:rPr>
              <a:t> </a:t>
            </a:r>
            <a:r>
              <a:rPr lang="zh-CN" altLang="en-US" sz="2800" spc="-5" dirty="0">
                <a:latin typeface="宋体"/>
                <a:cs typeface="宋体"/>
              </a:rPr>
              <a:t>最大有效储热容量评估任务确认</a:t>
            </a:r>
            <a:endParaRPr lang="zh-CN" altLang="en-US" sz="2800" dirty="0">
              <a:latin typeface="宋体"/>
              <a:cs typeface="宋体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80B8F4-578D-835F-1CF0-FF596B89A0AC}"/>
              </a:ext>
            </a:extLst>
          </p:cNvPr>
          <p:cNvSpPr txBox="1"/>
          <p:nvPr/>
        </p:nvSpPr>
        <p:spPr>
          <a:xfrm>
            <a:off x="9549280" y="8860027"/>
            <a:ext cx="970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r>
              <a:rPr lang="zh-CN" altLang="en-US" sz="2800" spc="-151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17b</a:t>
            </a:r>
            <a:r>
              <a:rPr lang="zh-CN" altLang="en-US" sz="2800" spc="300" dirty="0">
                <a:latin typeface="Times New Roman"/>
                <a:cs typeface="Times New Roman"/>
              </a:rPr>
              <a:t> </a:t>
            </a:r>
            <a:r>
              <a:rPr lang="zh-CN" altLang="en-US" sz="2800" spc="-5" dirty="0">
                <a:latin typeface="宋体"/>
                <a:cs typeface="宋体"/>
              </a:rPr>
              <a:t>熔盐罐液位测量与可循环熔盐量计算</a:t>
            </a:r>
            <a:endParaRPr lang="zh-CN" altLang="en-US" sz="2800" dirty="0">
              <a:latin typeface="宋体"/>
              <a:cs typeface="宋体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DD03762-AE2E-FED9-59A2-6965854A7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19" y="3795287"/>
            <a:ext cx="9088953" cy="46501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6A9B812-4190-C6A3-0157-E9CEB42A8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877" y="3795287"/>
            <a:ext cx="9088953" cy="46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05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DE3FC54-694B-3DEA-1D90-2B1093252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组合 23">
            <a:extLst>
              <a:ext uri="{FF2B5EF4-FFF2-40B4-BE49-F238E27FC236}">
                <a16:creationId xmlns:a16="http://schemas.microsoft.com/office/drawing/2014/main" id="{8A9F3497-7278-3778-CB81-85C9CEB62FC6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7BF25C37-E006-7178-422C-52694AE2B817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7F002541-D911-D764-615B-DD923B6D6EB7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17A84144-75F4-B543-5901-53C5C40EA4C0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23" name="组合 30">
            <a:extLst>
              <a:ext uri="{FF2B5EF4-FFF2-40B4-BE49-F238E27FC236}">
                <a16:creationId xmlns:a16="http://schemas.microsoft.com/office/drawing/2014/main" id="{7602817E-03C1-C930-B040-B5A6A95B4B0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47A4A6B5-C90A-9962-2B11-ADD81B299CCA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57CB528-D122-A118-297F-0912A26EB101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E832F2E-D5AF-3827-1483-14674AE13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751703" y="1765300"/>
            <a:ext cx="86674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31"/>
              </a:spcBef>
            </a:pPr>
            <a:r>
              <a:rPr sz="3600" b="1" spc="-71" dirty="0" err="1">
                <a:latin typeface="黑体"/>
                <a:cs typeface="黑体"/>
              </a:rPr>
              <a:t>步骤</a:t>
            </a:r>
            <a:r>
              <a:rPr sz="3600" b="1" spc="-71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18</a:t>
            </a:r>
            <a:r>
              <a:rPr sz="3600" b="1" spc="-11" dirty="0">
                <a:latin typeface="黑体"/>
                <a:cs typeface="黑体"/>
              </a:rPr>
              <a:t>：</a:t>
            </a:r>
            <a:r>
              <a:rPr sz="3600" b="1" spc="-20" dirty="0">
                <a:latin typeface="黑体"/>
                <a:cs typeface="黑体"/>
              </a:rPr>
              <a:t>最</a:t>
            </a:r>
            <a:r>
              <a:rPr sz="3600" b="1" spc="-11" dirty="0">
                <a:latin typeface="黑体"/>
                <a:cs typeface="黑体"/>
              </a:rPr>
              <a:t>大</a:t>
            </a:r>
            <a:r>
              <a:rPr sz="3600" b="1" spc="-20" dirty="0">
                <a:latin typeface="黑体"/>
                <a:cs typeface="黑体"/>
              </a:rPr>
              <a:t>储热量</a:t>
            </a:r>
            <a:r>
              <a:rPr sz="3600" b="1" spc="-15" dirty="0">
                <a:latin typeface="黑体"/>
                <a:cs typeface="黑体"/>
              </a:rPr>
              <a:t>计算</a:t>
            </a:r>
            <a:r>
              <a:rPr sz="3600" b="1" spc="-11" dirty="0">
                <a:latin typeface="黑体"/>
                <a:cs typeface="黑体"/>
              </a:rPr>
              <a:t>（</a:t>
            </a:r>
            <a:r>
              <a:rPr sz="3600" b="1" spc="-20" dirty="0">
                <a:latin typeface="黑体"/>
                <a:cs typeface="黑体"/>
              </a:rPr>
              <a:t>计算</a:t>
            </a:r>
            <a:r>
              <a:rPr sz="3600" b="1" spc="-11" dirty="0">
                <a:latin typeface="黑体"/>
                <a:cs typeface="黑体"/>
              </a:rPr>
              <a:t>评</a:t>
            </a:r>
            <a:r>
              <a:rPr sz="3600" b="1" spc="-20" dirty="0">
                <a:latin typeface="黑体"/>
                <a:cs typeface="黑体"/>
              </a:rPr>
              <a:t>价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9D83C1E-4FBB-EE15-5BE8-EA9401A0ADB9}"/>
              </a:ext>
            </a:extLst>
          </p:cNvPr>
          <p:cNvSpPr txBox="1"/>
          <p:nvPr/>
        </p:nvSpPr>
        <p:spPr>
          <a:xfrm>
            <a:off x="-248444" y="-139737"/>
            <a:ext cx="9516978" cy="91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环节三：储热系统匹配与优化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12C2349-D675-525D-A89B-51B89100A65E}"/>
              </a:ext>
            </a:extLst>
          </p:cNvPr>
          <p:cNvSpPr txBox="1"/>
          <p:nvPr/>
        </p:nvSpPr>
        <p:spPr>
          <a:xfrm>
            <a:off x="6990556" y="9354955"/>
            <a:ext cx="970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2">
              <a:spcBef>
                <a:spcPts val="100"/>
              </a:spcBef>
            </a:pPr>
            <a:r>
              <a:rPr lang="zh-CN" altLang="en-US" sz="2800" spc="-151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18</a:t>
            </a:r>
            <a:r>
              <a:rPr lang="zh-CN" altLang="en-US" sz="2800" spc="300" dirty="0">
                <a:latin typeface="Times New Roman"/>
                <a:cs typeface="Times New Roman"/>
              </a:rPr>
              <a:t> </a:t>
            </a:r>
            <a:r>
              <a:rPr lang="zh-CN" altLang="en-US" sz="2800" spc="-5" dirty="0">
                <a:latin typeface="宋体"/>
                <a:cs typeface="宋体"/>
              </a:rPr>
              <a:t>最大储热量及补液量计算</a:t>
            </a:r>
            <a:endParaRPr lang="zh-CN" altLang="en-US" sz="2800" dirty="0">
              <a:latin typeface="宋体"/>
              <a:cs typeface="宋体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636A52FC-AC1D-600E-539A-F04FFAF23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283" y="2655941"/>
            <a:ext cx="13028233" cy="65782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3DE264-06D5-AA07-6B8E-ABC70D89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3">
            <a:extLst>
              <a:ext uri="{FF2B5EF4-FFF2-40B4-BE49-F238E27FC236}">
                <a16:creationId xmlns:a16="http://schemas.microsoft.com/office/drawing/2014/main" id="{45E33BB9-FD0E-DDAE-150E-0EC186497B2F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434C4C98-801B-87A9-02FF-244219414697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4903F4DC-ACBB-C203-6FEA-DDB5DC63A0D1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7C619E38-7937-1DBF-BE43-9680737BEB33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30">
            <a:extLst>
              <a:ext uri="{FF2B5EF4-FFF2-40B4-BE49-F238E27FC236}">
                <a16:creationId xmlns:a16="http://schemas.microsoft.com/office/drawing/2014/main" id="{DFE77F1E-E54D-AF5E-DD6C-23EC3C1596E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05B1D099-A49D-9026-22DF-9ABE5E81C267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49E25CE-28C0-6C1F-6E18-C02588960C96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6105C1EB-25A3-6BF7-B078-DBBF3913C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9862" y="75540"/>
            <a:ext cx="2295052" cy="627735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702">
              <a:spcBef>
                <a:spcPts val="95"/>
              </a:spcBef>
              <a:tabLst>
                <a:tab pos="384206" algn="l"/>
              </a:tabLst>
            </a:pPr>
            <a:r>
              <a:rPr sz="4000" b="1" spc="-11" dirty="0" err="1">
                <a:solidFill>
                  <a:schemeClr val="tx2"/>
                </a:solidFill>
                <a:latin typeface="黑体"/>
                <a:cs typeface="黑体"/>
              </a:rPr>
              <a:t>实验流</a:t>
            </a:r>
            <a:r>
              <a:rPr sz="4000" b="1" spc="-51" dirty="0" err="1">
                <a:solidFill>
                  <a:schemeClr val="tx2"/>
                </a:solidFill>
                <a:latin typeface="黑体"/>
                <a:cs typeface="黑体"/>
              </a:rPr>
              <a:t>程</a:t>
            </a:r>
            <a:endParaRPr sz="4000" dirty="0">
              <a:solidFill>
                <a:schemeClr val="tx2"/>
              </a:solidFill>
              <a:latin typeface="黑体"/>
              <a:cs typeface="黑体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6156" y="872078"/>
            <a:ext cx="14478000" cy="95144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6DABB88-E864-6798-4C8C-66DD03640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23">
            <a:extLst>
              <a:ext uri="{FF2B5EF4-FFF2-40B4-BE49-F238E27FC236}">
                <a16:creationId xmlns:a16="http://schemas.microsoft.com/office/drawing/2014/main" id="{5E6CFCAA-57A9-8EDB-E5B7-1B8F15ED4863}"/>
              </a:ext>
            </a:extLst>
          </p:cNvPr>
          <p:cNvGrpSpPr>
            <a:grpSpLocks/>
          </p:cNvGrpSpPr>
          <p:nvPr/>
        </p:nvGrpSpPr>
        <p:grpSpPr bwMode="auto">
          <a:xfrm>
            <a:off x="8162342" y="10417145"/>
            <a:ext cx="10840155" cy="293113"/>
            <a:chOff x="1745226" y="5819501"/>
            <a:chExt cx="10841038" cy="395668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C039FDB9-DA3A-258D-00A6-264A3C5E5BB7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3F2450C5-0D77-F0FE-E9FE-07EE6758E6AA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72B20A82-D11D-DA81-F896-4AC949FC56CE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8" name="组合 30">
            <a:extLst>
              <a:ext uri="{FF2B5EF4-FFF2-40B4-BE49-F238E27FC236}">
                <a16:creationId xmlns:a16="http://schemas.microsoft.com/office/drawing/2014/main" id="{7586D66C-19EC-C60D-2EAD-9C4DB163DCC9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3B239E8C-4915-19A4-C8CF-2116925E820E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31C64A7-50A1-5539-B385-F6629C689376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765F806-73B8-5284-DD8F-9C3BE1363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171156" y="964276"/>
            <a:ext cx="12277652" cy="566180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>
              <a:spcBef>
                <a:spcPts val="45"/>
              </a:spcBef>
            </a:pPr>
            <a:r>
              <a:rPr sz="3600" b="1" spc="-60" dirty="0" err="1">
                <a:latin typeface="黑体"/>
                <a:cs typeface="黑体"/>
              </a:rPr>
              <a:t>步骤</a:t>
            </a:r>
            <a:r>
              <a:rPr sz="3600" b="1" spc="-60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1</a:t>
            </a:r>
            <a:r>
              <a:rPr sz="3600" b="1" spc="-15" dirty="0">
                <a:latin typeface="黑体"/>
                <a:cs typeface="黑体"/>
              </a:rPr>
              <a:t>：塔式</a:t>
            </a:r>
            <a:r>
              <a:rPr sz="3600" b="1" spc="-20" dirty="0">
                <a:latin typeface="黑体"/>
                <a:cs typeface="黑体"/>
              </a:rPr>
              <a:t>太阳能</a:t>
            </a:r>
            <a:r>
              <a:rPr sz="3600" b="1" spc="-15" dirty="0">
                <a:latin typeface="黑体"/>
                <a:cs typeface="黑体"/>
              </a:rPr>
              <a:t>热电站</a:t>
            </a:r>
            <a:r>
              <a:rPr sz="3600" b="1" spc="-20" dirty="0">
                <a:latin typeface="黑体"/>
                <a:cs typeface="黑体"/>
              </a:rPr>
              <a:t>系统</a:t>
            </a:r>
            <a:r>
              <a:rPr sz="3600" b="1" spc="-15" dirty="0">
                <a:latin typeface="黑体"/>
                <a:cs typeface="黑体"/>
              </a:rPr>
              <a:t>构成认知</a:t>
            </a:r>
            <a:r>
              <a:rPr sz="3600" b="1" spc="-20" dirty="0">
                <a:latin typeface="黑体"/>
                <a:cs typeface="黑体"/>
              </a:rPr>
              <a:t>（</a:t>
            </a:r>
            <a:r>
              <a:rPr sz="3600" b="1" spc="-15" dirty="0">
                <a:latin typeface="黑体"/>
                <a:cs typeface="黑体"/>
              </a:rPr>
              <a:t>视频学</a:t>
            </a:r>
            <a:r>
              <a:rPr sz="3600" b="1" spc="-20" dirty="0">
                <a:latin typeface="黑体"/>
                <a:cs typeface="黑体"/>
              </a:rPr>
              <a:t>习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71395" y="5521962"/>
            <a:ext cx="364137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1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295" dirty="0">
                <a:latin typeface="Times New Roman"/>
                <a:cs typeface="Times New Roman"/>
              </a:rPr>
              <a:t> </a:t>
            </a:r>
            <a:r>
              <a:rPr sz="2800" spc="-11" dirty="0">
                <a:latin typeface="宋体"/>
                <a:cs typeface="宋体"/>
              </a:rPr>
              <a:t>实验开始界面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97541" y="5483070"/>
            <a:ext cx="536404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1</a:t>
            </a:r>
            <a:r>
              <a:rPr sz="2800" dirty="0">
                <a:latin typeface="Times New Roman"/>
                <a:cs typeface="Times New Roman"/>
              </a:rPr>
              <a:t>b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电站巡航动画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20" dirty="0">
                <a:latin typeface="宋体"/>
                <a:cs typeface="宋体"/>
              </a:rPr>
              <a:t>鸟瞰图</a:t>
            </a:r>
            <a:endParaRPr sz="2800" dirty="0">
              <a:latin typeface="宋体"/>
              <a:cs typeface="宋体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844533" y="1606106"/>
            <a:ext cx="6552562" cy="3844928"/>
            <a:chOff x="1143000" y="2766417"/>
            <a:chExt cx="5219192" cy="312864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0" y="2766417"/>
              <a:ext cx="5219192" cy="312864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13555" y="4818093"/>
              <a:ext cx="745059" cy="310022"/>
            </a:xfrm>
            <a:custGeom>
              <a:avLst/>
              <a:gdLst/>
              <a:ahLst/>
              <a:cxnLst/>
              <a:rect l="l" t="t" r="r" b="b"/>
              <a:pathLst>
                <a:path w="698500" h="274954">
                  <a:moveTo>
                    <a:pt x="0" y="274954"/>
                  </a:moveTo>
                  <a:lnTo>
                    <a:pt x="698500" y="274954"/>
                  </a:lnTo>
                  <a:lnTo>
                    <a:pt x="698500" y="0"/>
                  </a:lnTo>
                  <a:lnTo>
                    <a:pt x="0" y="0"/>
                  </a:lnTo>
                  <a:lnTo>
                    <a:pt x="0" y="274954"/>
                  </a:lnTo>
                  <a:close/>
                </a:path>
              </a:pathLst>
            </a:custGeom>
            <a:ln w="19050">
              <a:solidFill>
                <a:srgbClr val="FFFF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00525" y="5063870"/>
              <a:ext cx="1449705" cy="804545"/>
            </a:xfrm>
            <a:custGeom>
              <a:avLst/>
              <a:gdLst/>
              <a:ahLst/>
              <a:cxnLst/>
              <a:rect l="l" t="t" r="r" b="b"/>
              <a:pathLst>
                <a:path w="1449704" h="804545">
                  <a:moveTo>
                    <a:pt x="51869" y="20477"/>
                  </a:moveTo>
                  <a:lnTo>
                    <a:pt x="33018" y="20938"/>
                  </a:lnTo>
                  <a:lnTo>
                    <a:pt x="42741" y="37126"/>
                  </a:lnTo>
                  <a:lnTo>
                    <a:pt x="1438275" y="804290"/>
                  </a:lnTo>
                  <a:lnTo>
                    <a:pt x="1444116" y="802513"/>
                  </a:lnTo>
                  <a:lnTo>
                    <a:pt x="1449197" y="793368"/>
                  </a:lnTo>
                  <a:lnTo>
                    <a:pt x="1447419" y="787526"/>
                  </a:lnTo>
                  <a:lnTo>
                    <a:pt x="51869" y="20477"/>
                  </a:lnTo>
                  <a:close/>
                </a:path>
                <a:path w="1449704" h="804545">
                  <a:moveTo>
                    <a:pt x="9669" y="18932"/>
                  </a:moveTo>
                  <a:lnTo>
                    <a:pt x="56387" y="96900"/>
                  </a:lnTo>
                  <a:lnTo>
                    <a:pt x="62229" y="98425"/>
                  </a:lnTo>
                  <a:lnTo>
                    <a:pt x="66801" y="95630"/>
                  </a:lnTo>
                  <a:lnTo>
                    <a:pt x="71247" y="92963"/>
                  </a:lnTo>
                  <a:lnTo>
                    <a:pt x="72771" y="87122"/>
                  </a:lnTo>
                  <a:lnTo>
                    <a:pt x="42741" y="37126"/>
                  </a:lnTo>
                  <a:lnTo>
                    <a:pt x="9669" y="18932"/>
                  </a:lnTo>
                  <a:close/>
                </a:path>
                <a:path w="1449704" h="804545">
                  <a:moveTo>
                    <a:pt x="18846" y="2314"/>
                  </a:moveTo>
                  <a:lnTo>
                    <a:pt x="11230" y="2508"/>
                  </a:lnTo>
                  <a:lnTo>
                    <a:pt x="10667" y="2666"/>
                  </a:lnTo>
                  <a:lnTo>
                    <a:pt x="8127" y="7238"/>
                  </a:lnTo>
                  <a:lnTo>
                    <a:pt x="5587" y="11937"/>
                  </a:lnTo>
                  <a:lnTo>
                    <a:pt x="5706" y="12317"/>
                  </a:lnTo>
                  <a:lnTo>
                    <a:pt x="9669" y="18932"/>
                  </a:lnTo>
                  <a:lnTo>
                    <a:pt x="42741" y="37126"/>
                  </a:lnTo>
                  <a:lnTo>
                    <a:pt x="33257" y="21336"/>
                  </a:lnTo>
                  <a:lnTo>
                    <a:pt x="16763" y="21336"/>
                  </a:lnTo>
                  <a:lnTo>
                    <a:pt x="24637" y="6985"/>
                  </a:lnTo>
                  <a:lnTo>
                    <a:pt x="27320" y="6985"/>
                  </a:lnTo>
                  <a:lnTo>
                    <a:pt x="18846" y="2314"/>
                  </a:lnTo>
                  <a:close/>
                </a:path>
                <a:path w="1449704" h="804545">
                  <a:moveTo>
                    <a:pt x="24637" y="6985"/>
                  </a:moveTo>
                  <a:lnTo>
                    <a:pt x="16763" y="21336"/>
                  </a:lnTo>
                  <a:lnTo>
                    <a:pt x="33018" y="20938"/>
                  </a:lnTo>
                  <a:lnTo>
                    <a:pt x="24637" y="6985"/>
                  </a:lnTo>
                  <a:close/>
                </a:path>
                <a:path w="1449704" h="804545">
                  <a:moveTo>
                    <a:pt x="33018" y="20938"/>
                  </a:moveTo>
                  <a:lnTo>
                    <a:pt x="16763" y="21336"/>
                  </a:lnTo>
                  <a:lnTo>
                    <a:pt x="33257" y="21336"/>
                  </a:lnTo>
                  <a:lnTo>
                    <a:pt x="33018" y="20938"/>
                  </a:lnTo>
                  <a:close/>
                </a:path>
                <a:path w="1449704" h="804545">
                  <a:moveTo>
                    <a:pt x="27320" y="6985"/>
                  </a:moveTo>
                  <a:lnTo>
                    <a:pt x="24637" y="6985"/>
                  </a:lnTo>
                  <a:lnTo>
                    <a:pt x="33018" y="20938"/>
                  </a:lnTo>
                  <a:lnTo>
                    <a:pt x="51869" y="20477"/>
                  </a:lnTo>
                  <a:lnTo>
                    <a:pt x="27320" y="6985"/>
                  </a:lnTo>
                  <a:close/>
                </a:path>
                <a:path w="1449704" h="804545">
                  <a:moveTo>
                    <a:pt x="109727" y="0"/>
                  </a:moveTo>
                  <a:lnTo>
                    <a:pt x="18846" y="2314"/>
                  </a:lnTo>
                  <a:lnTo>
                    <a:pt x="51869" y="20477"/>
                  </a:lnTo>
                  <a:lnTo>
                    <a:pt x="110236" y="19050"/>
                  </a:lnTo>
                  <a:lnTo>
                    <a:pt x="114426" y="14604"/>
                  </a:lnTo>
                  <a:lnTo>
                    <a:pt x="114300" y="9398"/>
                  </a:lnTo>
                  <a:lnTo>
                    <a:pt x="114046" y="4063"/>
                  </a:lnTo>
                  <a:lnTo>
                    <a:pt x="109727" y="0"/>
                  </a:lnTo>
                  <a:close/>
                </a:path>
                <a:path w="1449704" h="804545">
                  <a:moveTo>
                    <a:pt x="5706" y="12317"/>
                  </a:moveTo>
                  <a:lnTo>
                    <a:pt x="7365" y="17652"/>
                  </a:lnTo>
                  <a:lnTo>
                    <a:pt x="9669" y="18932"/>
                  </a:lnTo>
                  <a:lnTo>
                    <a:pt x="5706" y="12317"/>
                  </a:lnTo>
                  <a:close/>
                </a:path>
                <a:path w="1449704" h="804545">
                  <a:moveTo>
                    <a:pt x="11230" y="2508"/>
                  </a:moveTo>
                  <a:lnTo>
                    <a:pt x="0" y="2793"/>
                  </a:lnTo>
                  <a:lnTo>
                    <a:pt x="5706" y="12317"/>
                  </a:lnTo>
                  <a:lnTo>
                    <a:pt x="5587" y="11937"/>
                  </a:lnTo>
                  <a:lnTo>
                    <a:pt x="8127" y="7238"/>
                  </a:lnTo>
                  <a:lnTo>
                    <a:pt x="10667" y="2666"/>
                  </a:lnTo>
                  <a:lnTo>
                    <a:pt x="11230" y="2508"/>
                  </a:lnTo>
                  <a:close/>
                </a:path>
                <a:path w="1449704" h="804545">
                  <a:moveTo>
                    <a:pt x="16510" y="1015"/>
                  </a:moveTo>
                  <a:lnTo>
                    <a:pt x="11230" y="2508"/>
                  </a:lnTo>
                  <a:lnTo>
                    <a:pt x="18846" y="2314"/>
                  </a:lnTo>
                  <a:lnTo>
                    <a:pt x="16510" y="101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890790" y="1606106"/>
            <a:ext cx="6552562" cy="3873790"/>
            <a:chOff x="1143000" y="6176263"/>
            <a:chExt cx="5219700" cy="30956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3000" y="6176263"/>
              <a:ext cx="5219700" cy="30956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628004" y="8702293"/>
              <a:ext cx="490855" cy="165735"/>
            </a:xfrm>
            <a:custGeom>
              <a:avLst/>
              <a:gdLst/>
              <a:ahLst/>
              <a:cxnLst/>
              <a:rect l="l" t="t" r="r" b="b"/>
              <a:pathLst>
                <a:path w="490854" h="165734">
                  <a:moveTo>
                    <a:pt x="0" y="165735"/>
                  </a:moveTo>
                  <a:lnTo>
                    <a:pt x="490854" y="165735"/>
                  </a:lnTo>
                  <a:lnTo>
                    <a:pt x="490854" y="0"/>
                  </a:lnTo>
                  <a:lnTo>
                    <a:pt x="0" y="0"/>
                  </a:lnTo>
                  <a:lnTo>
                    <a:pt x="0" y="165735"/>
                  </a:lnTo>
                  <a:close/>
                </a:path>
              </a:pathLst>
            </a:custGeom>
            <a:ln w="19050">
              <a:solidFill>
                <a:srgbClr val="FFFF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1D127429-EF88-8CF1-9A27-5465674FA634}"/>
              </a:ext>
            </a:extLst>
          </p:cNvPr>
          <p:cNvSpPr txBox="1"/>
          <p:nvPr/>
        </p:nvSpPr>
        <p:spPr>
          <a:xfrm>
            <a:off x="-248444" y="-139737"/>
            <a:ext cx="9516978" cy="92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环节一：塔式太阳能热电站基本组成认知</a:t>
            </a:r>
            <a:endParaRPr lang="zh-CN" altLang="zh-CN" sz="4400" b="1" kern="100" dirty="0">
              <a:solidFill>
                <a:schemeClr val="tx2"/>
              </a:solidFill>
              <a:effectLst/>
              <a:latin typeface="Calibri Light" panose="020F03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BDCB5EB8-88C4-0968-21BE-98D93EFA5013}"/>
              </a:ext>
            </a:extLst>
          </p:cNvPr>
          <p:cNvSpPr txBox="1"/>
          <p:nvPr/>
        </p:nvSpPr>
        <p:spPr>
          <a:xfrm>
            <a:off x="3897077" y="9975663"/>
            <a:ext cx="520589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1</a:t>
            </a:r>
            <a:r>
              <a:rPr sz="2800" dirty="0">
                <a:latin typeface="Times New Roman"/>
                <a:cs typeface="Times New Roman"/>
              </a:rPr>
              <a:t>c</a:t>
            </a:r>
            <a:r>
              <a:rPr sz="2800" spc="2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电站巡航动画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20" dirty="0">
                <a:latin typeface="宋体"/>
                <a:cs typeface="宋体"/>
              </a:rPr>
              <a:t>定日镜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34E498F4-3553-AD2E-11F4-C17050C10BE8}"/>
              </a:ext>
            </a:extLst>
          </p:cNvPr>
          <p:cNvSpPr txBox="1"/>
          <p:nvPr/>
        </p:nvSpPr>
        <p:spPr>
          <a:xfrm>
            <a:off x="11001760" y="9956925"/>
            <a:ext cx="526364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1</a:t>
            </a:r>
            <a:r>
              <a:rPr sz="2800" dirty="0">
                <a:latin typeface="Times New Roman"/>
                <a:cs typeface="Times New Roman"/>
              </a:rPr>
              <a:t>d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电站巡航动画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20" dirty="0">
                <a:latin typeface="宋体"/>
                <a:cs typeface="宋体"/>
              </a:rPr>
              <a:t>吸收塔</a:t>
            </a:r>
            <a:endParaRPr sz="2800" dirty="0">
              <a:latin typeface="宋体"/>
              <a:cs typeface="宋体"/>
            </a:endParaRPr>
          </a:p>
        </p:txBody>
      </p:sp>
      <p:pic>
        <p:nvPicPr>
          <p:cNvPr id="26" name="object 5">
            <a:extLst>
              <a:ext uri="{FF2B5EF4-FFF2-40B4-BE49-F238E27FC236}">
                <a16:creationId xmlns:a16="http://schemas.microsoft.com/office/drawing/2014/main" id="{42751C84-F033-5E32-A4C7-D99A2A2B7A6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44533" y="6059807"/>
            <a:ext cx="6552562" cy="3844929"/>
          </a:xfrm>
          <a:prstGeom prst="rect">
            <a:avLst/>
          </a:prstGeom>
        </p:spPr>
      </p:pic>
      <p:pic>
        <p:nvPicPr>
          <p:cNvPr id="27" name="object 6">
            <a:extLst>
              <a:ext uri="{FF2B5EF4-FFF2-40B4-BE49-F238E27FC236}">
                <a16:creationId xmlns:a16="http://schemas.microsoft.com/office/drawing/2014/main" id="{305FB09B-5408-4329-8487-9D83BE18F5F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86156" y="5991450"/>
            <a:ext cx="6552562" cy="39936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13F6E41-FB76-7363-EF69-62DFC2FF6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0" y="-23454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23">
            <a:extLst>
              <a:ext uri="{FF2B5EF4-FFF2-40B4-BE49-F238E27FC236}">
                <a16:creationId xmlns:a16="http://schemas.microsoft.com/office/drawing/2014/main" id="{0AE922D2-6C75-6EBA-6EC6-FC937FE2D08A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F25E8E1-7591-EA5B-526E-29BDF2926489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AAA1AA84-949D-AF4B-3A30-E2F910A51715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BCA5F4B8-1226-E1CA-595D-162DD7262827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3" name="组合 30">
            <a:extLst>
              <a:ext uri="{FF2B5EF4-FFF2-40B4-BE49-F238E27FC236}">
                <a16:creationId xmlns:a16="http://schemas.microsoft.com/office/drawing/2014/main" id="{B7914AD9-13B0-5050-A513-DC0556A1E87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6B5E3644-D33F-0A3A-E817-6B0D74548165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347BFF6-D436-02E4-918E-DCBAF2475B2D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51C94F7-9C18-4C22-4D29-847BD5261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47156" y="8574913"/>
            <a:ext cx="510073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1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2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电站巡航动画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20" dirty="0">
                <a:latin typeface="宋体"/>
                <a:cs typeface="宋体"/>
              </a:rPr>
              <a:t>储热罐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08379" y="8574914"/>
            <a:ext cx="545421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1</a:t>
            </a:r>
            <a:r>
              <a:rPr sz="2800" dirty="0">
                <a:latin typeface="Times New Roman"/>
                <a:cs typeface="Times New Roman"/>
              </a:rPr>
              <a:t>f</a:t>
            </a:r>
            <a:r>
              <a:rPr sz="2800" spc="2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电站巡航动画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20" dirty="0">
                <a:latin typeface="宋体"/>
                <a:cs typeface="宋体"/>
              </a:rPr>
              <a:t>换热器</a:t>
            </a:r>
            <a:endParaRPr sz="2800" dirty="0">
              <a:latin typeface="宋体"/>
              <a:cs typeface="宋体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5633" y="2828715"/>
            <a:ext cx="9320375" cy="565169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85635" y="2828715"/>
            <a:ext cx="8309096" cy="5651697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0CDE4735-73A7-81C4-58B4-213568171E43}"/>
              </a:ext>
            </a:extLst>
          </p:cNvPr>
          <p:cNvSpPr txBox="1"/>
          <p:nvPr/>
        </p:nvSpPr>
        <p:spPr>
          <a:xfrm>
            <a:off x="4323556" y="1460153"/>
            <a:ext cx="11262593" cy="566180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>
              <a:spcBef>
                <a:spcPts val="45"/>
              </a:spcBef>
            </a:pPr>
            <a:r>
              <a:rPr sz="3600" b="1" spc="-60" dirty="0" err="1">
                <a:latin typeface="黑体"/>
                <a:cs typeface="黑体"/>
              </a:rPr>
              <a:t>步骤</a:t>
            </a:r>
            <a:r>
              <a:rPr sz="3600" b="1" spc="-60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1</a:t>
            </a:r>
            <a:r>
              <a:rPr sz="3600" b="1" spc="-15" dirty="0">
                <a:latin typeface="黑体"/>
                <a:cs typeface="黑体"/>
              </a:rPr>
              <a:t>：塔式</a:t>
            </a:r>
            <a:r>
              <a:rPr sz="3600" b="1" spc="-20" dirty="0">
                <a:latin typeface="黑体"/>
                <a:cs typeface="黑体"/>
              </a:rPr>
              <a:t>太阳能</a:t>
            </a:r>
            <a:r>
              <a:rPr sz="3600" b="1" spc="-15" dirty="0">
                <a:latin typeface="黑体"/>
                <a:cs typeface="黑体"/>
              </a:rPr>
              <a:t>热电站</a:t>
            </a:r>
            <a:r>
              <a:rPr sz="3600" b="1" spc="-20" dirty="0">
                <a:latin typeface="黑体"/>
                <a:cs typeface="黑体"/>
              </a:rPr>
              <a:t>系统</a:t>
            </a:r>
            <a:r>
              <a:rPr sz="3600" b="1" spc="-15" dirty="0">
                <a:latin typeface="黑体"/>
                <a:cs typeface="黑体"/>
              </a:rPr>
              <a:t>构成认知</a:t>
            </a:r>
            <a:r>
              <a:rPr sz="3600" b="1" spc="-20" dirty="0">
                <a:latin typeface="黑体"/>
                <a:cs typeface="黑体"/>
              </a:rPr>
              <a:t>（</a:t>
            </a:r>
            <a:r>
              <a:rPr sz="3600" b="1" spc="-15" dirty="0">
                <a:latin typeface="黑体"/>
                <a:cs typeface="黑体"/>
              </a:rPr>
              <a:t>视频学</a:t>
            </a:r>
            <a:r>
              <a:rPr sz="3600" b="1" spc="-20" dirty="0">
                <a:latin typeface="黑体"/>
                <a:cs typeface="黑体"/>
              </a:rPr>
              <a:t>习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D78C2F6-5B66-1704-DF28-D93CA4BC085B}"/>
              </a:ext>
            </a:extLst>
          </p:cNvPr>
          <p:cNvSpPr txBox="1"/>
          <p:nvPr/>
        </p:nvSpPr>
        <p:spPr>
          <a:xfrm>
            <a:off x="-248444" y="-139737"/>
            <a:ext cx="9516978" cy="92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环节一：塔式太阳能热电站基本组成认知</a:t>
            </a:r>
            <a:endParaRPr lang="zh-CN" altLang="zh-CN" sz="4400" b="1" kern="100" dirty="0">
              <a:solidFill>
                <a:schemeClr val="tx2"/>
              </a:solidFill>
              <a:effectLst/>
              <a:latin typeface="Calibri Light" panose="020F03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5FD4AF-4C17-66F7-616A-9451292C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EB1DAA63-E0B4-257C-8163-407DD1B27874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89638578-8A89-DDB1-A687-9A6D26EBEE37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3A27009D-1F58-23EB-BDD7-46FD27045B79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4F8050F9-406E-9244-B5D2-DD9F8D44BB5E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30">
            <a:extLst>
              <a:ext uri="{FF2B5EF4-FFF2-40B4-BE49-F238E27FC236}">
                <a16:creationId xmlns:a16="http://schemas.microsoft.com/office/drawing/2014/main" id="{DD63D250-BC4D-038E-EDEA-156C8170621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CFC2648C-7003-11CB-C118-0628E168EBC2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A0059B0-388B-7E59-DFF2-49A9E5377A3C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DA95918-C988-026E-1708-86B771B5B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81185" y="1608064"/>
            <a:ext cx="110296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963">
              <a:tabLst>
                <a:tab pos="718243" algn="l"/>
              </a:tabLst>
            </a:pPr>
            <a:r>
              <a:rPr sz="3600" b="1" spc="-65" dirty="0" err="1">
                <a:latin typeface="黑体"/>
                <a:cs typeface="黑体"/>
              </a:rPr>
              <a:t>步骤</a:t>
            </a:r>
            <a:r>
              <a:rPr sz="3600" b="1" spc="-65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2</a:t>
            </a:r>
            <a:r>
              <a:rPr sz="3600" b="1" spc="-15" dirty="0">
                <a:latin typeface="黑体"/>
                <a:cs typeface="黑体"/>
              </a:rPr>
              <a:t>：聚光</a:t>
            </a:r>
            <a:r>
              <a:rPr sz="3600" b="1" spc="-20" dirty="0">
                <a:latin typeface="黑体"/>
                <a:cs typeface="黑体"/>
              </a:rPr>
              <a:t>子系统</a:t>
            </a:r>
            <a:r>
              <a:rPr sz="3600" b="1" spc="-15" dirty="0">
                <a:latin typeface="黑体"/>
                <a:cs typeface="黑体"/>
              </a:rPr>
              <a:t>组成和</a:t>
            </a:r>
            <a:r>
              <a:rPr sz="3600" b="1" spc="-20" dirty="0">
                <a:latin typeface="黑体"/>
                <a:cs typeface="黑体"/>
              </a:rPr>
              <a:t>功能</a:t>
            </a:r>
            <a:r>
              <a:rPr sz="3600" b="1" spc="-11" dirty="0">
                <a:latin typeface="黑体"/>
                <a:cs typeface="黑体"/>
              </a:rPr>
              <a:t>认知（</a:t>
            </a:r>
            <a:r>
              <a:rPr sz="3600" b="1" spc="-20" dirty="0">
                <a:latin typeface="黑体"/>
                <a:cs typeface="黑体"/>
              </a:rPr>
              <a:t>点击</a:t>
            </a:r>
            <a:r>
              <a:rPr sz="3600" b="1" spc="-11" dirty="0">
                <a:latin typeface="黑体"/>
                <a:cs typeface="黑体"/>
              </a:rPr>
              <a:t>观</a:t>
            </a:r>
            <a:r>
              <a:rPr sz="3600" b="1" spc="-20" dirty="0">
                <a:latin typeface="黑体"/>
                <a:cs typeface="黑体"/>
              </a:rPr>
              <a:t>察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7395C7F-7C28-722C-D2D2-06098D2F062E}"/>
              </a:ext>
            </a:extLst>
          </p:cNvPr>
          <p:cNvSpPr txBox="1"/>
          <p:nvPr/>
        </p:nvSpPr>
        <p:spPr>
          <a:xfrm>
            <a:off x="-248444" y="-139737"/>
            <a:ext cx="9516978" cy="92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环节一：塔式太阳能热电站基本组成认知</a:t>
            </a:r>
            <a:endParaRPr lang="zh-CN" altLang="zh-CN" sz="4400" b="1" kern="100" dirty="0">
              <a:solidFill>
                <a:schemeClr val="tx2"/>
              </a:solidFill>
              <a:effectLst/>
              <a:latin typeface="Calibri Light" panose="020F03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A3D88ED7-91F3-B2CF-0936-7F382D416714}"/>
              </a:ext>
            </a:extLst>
          </p:cNvPr>
          <p:cNvSpPr txBox="1"/>
          <p:nvPr/>
        </p:nvSpPr>
        <p:spPr>
          <a:xfrm>
            <a:off x="64398" y="8856932"/>
            <a:ext cx="973161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>
              <a:spcBef>
                <a:spcPts val="100"/>
              </a:spcBef>
            </a:pPr>
            <a:r>
              <a:rPr sz="2800" spc="-151" dirty="0">
                <a:latin typeface="+mn-ea"/>
                <a:ea typeface="+mn-ea"/>
                <a:cs typeface="宋体"/>
              </a:rPr>
              <a:t>图 </a:t>
            </a:r>
            <a:r>
              <a:rPr lang="en-US" sz="2800" dirty="0">
                <a:latin typeface="+mn-ea"/>
                <a:ea typeface="+mn-ea"/>
              </a:rPr>
              <a:t>2</a:t>
            </a:r>
            <a:r>
              <a:rPr sz="2800" dirty="0">
                <a:latin typeface="+mn-ea"/>
                <a:ea typeface="+mn-ea"/>
              </a:rPr>
              <a:t>a </a:t>
            </a:r>
            <a:r>
              <a:rPr sz="2800" dirty="0">
                <a:latin typeface="+mn-ea"/>
                <a:ea typeface="+mn-ea"/>
                <a:cs typeface="宋体"/>
              </a:rPr>
              <a:t>塔式太阳能光热电站系统组成导航页面</a:t>
            </a:r>
            <a:r>
              <a:rPr sz="2800" dirty="0">
                <a:latin typeface="+mn-ea"/>
                <a:ea typeface="+mn-ea"/>
                <a:cs typeface="Times New Roman"/>
              </a:rPr>
              <a:t>——</a:t>
            </a:r>
            <a:r>
              <a:rPr sz="2800" spc="-11" dirty="0">
                <a:latin typeface="+mn-ea"/>
                <a:ea typeface="+mn-ea"/>
                <a:cs typeface="宋体"/>
              </a:rPr>
              <a:t>聚光子系统</a:t>
            </a:r>
            <a:endParaRPr sz="2800" dirty="0">
              <a:latin typeface="+mn-ea"/>
              <a:ea typeface="+mn-ea"/>
              <a:cs typeface="宋体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D8A17289-6F75-1DF0-87D6-CFCC62053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73" y="2840732"/>
            <a:ext cx="9387034" cy="584138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D88E156B-C4CE-BD73-1CCD-0AC9B083DF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07"/>
          <a:stretch/>
        </p:blipFill>
        <p:spPr>
          <a:xfrm>
            <a:off x="9640157" y="2871997"/>
            <a:ext cx="9336594" cy="5810121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ABE394FE-C941-B325-5ECD-AB23F633E24F}"/>
              </a:ext>
            </a:extLst>
          </p:cNvPr>
          <p:cNvSpPr txBox="1"/>
          <p:nvPr/>
        </p:nvSpPr>
        <p:spPr>
          <a:xfrm>
            <a:off x="10559505" y="8823972"/>
            <a:ext cx="800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+mn-ea"/>
                <a:ea typeface="+mn-ea"/>
              </a:rPr>
              <a:t>图</a:t>
            </a:r>
            <a:r>
              <a:rPr lang="en-US" altLang="zh-CN" sz="2800" dirty="0">
                <a:latin typeface="+mn-ea"/>
                <a:ea typeface="+mn-ea"/>
              </a:rPr>
              <a:t>2b </a:t>
            </a:r>
            <a:r>
              <a:rPr lang="zh-CN" altLang="en-US" sz="2800" dirty="0">
                <a:latin typeface="+mn-ea"/>
                <a:ea typeface="+mn-ea"/>
              </a:rPr>
              <a:t>聚光子系统组成和功能认知</a:t>
            </a:r>
            <a:r>
              <a:rPr lang="en-US" altLang="zh-CN" sz="2800" dirty="0">
                <a:latin typeface="+mn-ea"/>
                <a:ea typeface="+mn-ea"/>
              </a:rPr>
              <a:t>——</a:t>
            </a:r>
            <a:r>
              <a:rPr lang="zh-CN" altLang="en-US" sz="2800" dirty="0">
                <a:latin typeface="+mn-ea"/>
                <a:ea typeface="+mn-ea"/>
              </a:rPr>
              <a:t>定日镜镜面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5FD4AF-4C17-66F7-616A-9451292C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EB1DAA63-E0B4-257C-8163-407DD1B27874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89638578-8A89-DDB1-A687-9A6D26EBEE37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3A27009D-1F58-23EB-BDD7-46FD27045B79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4F8050F9-406E-9244-B5D2-DD9F8D44BB5E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30">
            <a:extLst>
              <a:ext uri="{FF2B5EF4-FFF2-40B4-BE49-F238E27FC236}">
                <a16:creationId xmlns:a16="http://schemas.microsoft.com/office/drawing/2014/main" id="{DD63D250-BC4D-038E-EDEA-156C8170621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CFC2648C-7003-11CB-C118-0628E168EBC2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A0059B0-388B-7E59-DFF2-49A9E5377A3C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DA95918-C988-026E-1708-86B771B5B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81185" y="1608064"/>
            <a:ext cx="110296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963">
              <a:tabLst>
                <a:tab pos="718243" algn="l"/>
              </a:tabLst>
            </a:pPr>
            <a:r>
              <a:rPr sz="3600" b="1" spc="-65" dirty="0" err="1">
                <a:latin typeface="黑体"/>
                <a:cs typeface="黑体"/>
              </a:rPr>
              <a:t>步骤</a:t>
            </a:r>
            <a:r>
              <a:rPr sz="3600" b="1" spc="-65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2</a:t>
            </a:r>
            <a:r>
              <a:rPr sz="3600" b="1" spc="-15" dirty="0">
                <a:latin typeface="黑体"/>
                <a:cs typeface="黑体"/>
              </a:rPr>
              <a:t>：聚光</a:t>
            </a:r>
            <a:r>
              <a:rPr sz="3600" b="1" spc="-20" dirty="0">
                <a:latin typeface="黑体"/>
                <a:cs typeface="黑体"/>
              </a:rPr>
              <a:t>子系统</a:t>
            </a:r>
            <a:r>
              <a:rPr sz="3600" b="1" spc="-15" dirty="0">
                <a:latin typeface="黑体"/>
                <a:cs typeface="黑体"/>
              </a:rPr>
              <a:t>组成和</a:t>
            </a:r>
            <a:r>
              <a:rPr sz="3600" b="1" spc="-20" dirty="0">
                <a:latin typeface="黑体"/>
                <a:cs typeface="黑体"/>
              </a:rPr>
              <a:t>功能</a:t>
            </a:r>
            <a:r>
              <a:rPr sz="3600" b="1" spc="-11" dirty="0">
                <a:latin typeface="黑体"/>
                <a:cs typeface="黑体"/>
              </a:rPr>
              <a:t>认知（</a:t>
            </a:r>
            <a:r>
              <a:rPr sz="3600" b="1" spc="-20" dirty="0">
                <a:latin typeface="黑体"/>
                <a:cs typeface="黑体"/>
              </a:rPr>
              <a:t>点击</a:t>
            </a:r>
            <a:r>
              <a:rPr sz="3600" b="1" spc="-11" dirty="0">
                <a:latin typeface="黑体"/>
                <a:cs typeface="黑体"/>
              </a:rPr>
              <a:t>观</a:t>
            </a:r>
            <a:r>
              <a:rPr sz="3600" b="1" spc="-20" dirty="0">
                <a:latin typeface="黑体"/>
                <a:cs typeface="黑体"/>
              </a:rPr>
              <a:t>察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7395C7F-7C28-722C-D2D2-06098D2F062E}"/>
              </a:ext>
            </a:extLst>
          </p:cNvPr>
          <p:cNvSpPr txBox="1"/>
          <p:nvPr/>
        </p:nvSpPr>
        <p:spPr>
          <a:xfrm>
            <a:off x="-248444" y="-139737"/>
            <a:ext cx="9516978" cy="92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环节一：塔式太阳能热电站基本组成认知</a:t>
            </a:r>
            <a:endParaRPr lang="zh-CN" altLang="zh-CN" sz="4400" b="1" kern="100" dirty="0">
              <a:solidFill>
                <a:schemeClr val="tx2"/>
              </a:solidFill>
              <a:effectLst/>
              <a:latin typeface="Calibri Light" panose="020F03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714C6A5-5642-1421-34F6-B745C4D19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469" y="2608683"/>
            <a:ext cx="12590902" cy="614436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5EBBF54-BA01-C062-A86C-03CCEF08FAA4}"/>
              </a:ext>
            </a:extLst>
          </p:cNvPr>
          <p:cNvSpPr txBox="1"/>
          <p:nvPr/>
        </p:nvSpPr>
        <p:spPr>
          <a:xfrm>
            <a:off x="4616930" y="9002176"/>
            <a:ext cx="970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r>
              <a:rPr lang="zh-CN" altLang="en-US" sz="2800" spc="-131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2c</a:t>
            </a:r>
            <a:r>
              <a:rPr lang="zh-CN" altLang="en-US" sz="2800" spc="260" dirty="0">
                <a:latin typeface="Times New Roman"/>
                <a:cs typeface="Times New Roman"/>
              </a:rPr>
              <a:t> </a:t>
            </a:r>
            <a:r>
              <a:rPr lang="zh-CN" altLang="en-US" sz="2800" spc="-5" dirty="0">
                <a:latin typeface="宋体"/>
                <a:cs typeface="宋体"/>
              </a:rPr>
              <a:t>聚光子系统组成和功能认知</a:t>
            </a:r>
            <a:r>
              <a:rPr lang="en-US" altLang="zh-CN" sz="2800" dirty="0">
                <a:latin typeface="Times New Roman"/>
                <a:cs typeface="Times New Roman"/>
              </a:rPr>
              <a:t>——</a:t>
            </a:r>
            <a:r>
              <a:rPr lang="zh-CN" altLang="en-US" sz="2800" spc="-11" dirty="0">
                <a:latin typeface="宋体"/>
                <a:cs typeface="宋体"/>
              </a:rPr>
              <a:t>定日镜结构</a:t>
            </a:r>
            <a:endParaRPr lang="zh-CN" altLang="en-US" sz="2800" dirty="0">
              <a:latin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36927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54D1C74-DBF8-F725-B7E0-A78939CE8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 bwMode="auto">
          <a:xfrm>
            <a:off x="4" y="2117"/>
            <a:ext cx="19010312" cy="106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23">
            <a:extLst>
              <a:ext uri="{FF2B5EF4-FFF2-40B4-BE49-F238E27FC236}">
                <a16:creationId xmlns:a16="http://schemas.microsoft.com/office/drawing/2014/main" id="{F2DD1539-FCF7-BE1A-50A5-B92AF788CCD3}"/>
              </a:ext>
            </a:extLst>
          </p:cNvPr>
          <p:cNvGrpSpPr>
            <a:grpSpLocks/>
          </p:cNvGrpSpPr>
          <p:nvPr/>
        </p:nvGrpSpPr>
        <p:grpSpPr bwMode="auto">
          <a:xfrm>
            <a:off x="8194430" y="10398174"/>
            <a:ext cx="10840155" cy="293113"/>
            <a:chOff x="1745226" y="5819501"/>
            <a:chExt cx="10841038" cy="395668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16922AE0-1FA2-3AAC-CB99-7212D53EB949}"/>
                </a:ext>
              </a:extLst>
            </p:cNvPr>
            <p:cNvSpPr/>
            <p:nvPr/>
          </p:nvSpPr>
          <p:spPr>
            <a:xfrm>
              <a:off x="3636376" y="5823786"/>
              <a:ext cx="8949888" cy="391383"/>
            </a:xfrm>
            <a:custGeom>
              <a:avLst/>
              <a:gdLst>
                <a:gd name="connsiteX0" fmla="*/ 409175 w 8750158"/>
                <a:gd name="connsiteY0" fmla="*/ 0 h 391720"/>
                <a:gd name="connsiteX1" fmla="*/ 8750158 w 8750158"/>
                <a:gd name="connsiteY1" fmla="*/ 0 h 391720"/>
                <a:gd name="connsiteX2" fmla="*/ 8750158 w 8750158"/>
                <a:gd name="connsiteY2" fmla="*/ 391720 h 391720"/>
                <a:gd name="connsiteX3" fmla="*/ 0 w 8750158"/>
                <a:gd name="connsiteY3" fmla="*/ 391720 h 391720"/>
                <a:gd name="connsiteX4" fmla="*/ 409175 w 8750158"/>
                <a:gd name="connsiteY4" fmla="*/ 0 h 3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0158" h="391720">
                  <a:moveTo>
                    <a:pt x="409175" y="0"/>
                  </a:moveTo>
                  <a:lnTo>
                    <a:pt x="8750158" y="0"/>
                  </a:lnTo>
                  <a:lnTo>
                    <a:pt x="8750158" y="391720"/>
                  </a:lnTo>
                  <a:lnTo>
                    <a:pt x="0" y="391720"/>
                  </a:lnTo>
                  <a:lnTo>
                    <a:pt x="409175" y="0"/>
                  </a:lnTo>
                  <a:close/>
                </a:path>
              </a:pathLst>
            </a:custGeom>
            <a:solidFill>
              <a:srgbClr val="014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7CB3D9EC-835C-9FDC-DB53-80EDEECC19B5}"/>
                </a:ext>
              </a:extLst>
            </p:cNvPr>
            <p:cNvSpPr/>
            <p:nvPr/>
          </p:nvSpPr>
          <p:spPr>
            <a:xfrm>
              <a:off x="2678630" y="5819501"/>
              <a:ext cx="1336610" cy="391383"/>
            </a:xfrm>
            <a:prstGeom prst="parallelogram">
              <a:avLst>
                <a:gd name="adj" fmla="val 141556"/>
              </a:avLst>
            </a:prstGeom>
            <a:solidFill>
              <a:srgbClr val="97C6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6E4AD128-42CF-88A3-3306-0B6B4A25D4A9}"/>
                </a:ext>
              </a:extLst>
            </p:cNvPr>
            <p:cNvSpPr/>
            <p:nvPr/>
          </p:nvSpPr>
          <p:spPr>
            <a:xfrm>
              <a:off x="1745226" y="5823786"/>
              <a:ext cx="1277346" cy="391383"/>
            </a:xfrm>
            <a:prstGeom prst="parallelogram">
              <a:avLst>
                <a:gd name="adj" fmla="val 141145"/>
              </a:avLst>
            </a:prstGeom>
            <a:solidFill>
              <a:srgbClr val="D2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7" name="组合 30">
            <a:extLst>
              <a:ext uri="{FF2B5EF4-FFF2-40B4-BE49-F238E27FC236}">
                <a16:creationId xmlns:a16="http://schemas.microsoft.com/office/drawing/2014/main" id="{DE7564C6-1A88-1935-237E-EA952A2F416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622" y="776697"/>
            <a:ext cx="15924727" cy="94715"/>
            <a:chOff x="247135" y="747537"/>
            <a:chExt cx="8032665" cy="45719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43179B0E-A91C-2ED1-DF68-A3D2851C9F5F}"/>
                </a:ext>
              </a:extLst>
            </p:cNvPr>
            <p:cNvCxnSpPr/>
            <p:nvPr/>
          </p:nvCxnSpPr>
          <p:spPr>
            <a:xfrm flipH="1" flipV="1">
              <a:off x="247135" y="766624"/>
              <a:ext cx="8032665" cy="7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AB4B68F-AE9D-1B38-B3D5-CF6304CF8F6A}"/>
                </a:ext>
              </a:extLst>
            </p:cNvPr>
            <p:cNvSpPr/>
            <p:nvPr/>
          </p:nvSpPr>
          <p:spPr>
            <a:xfrm>
              <a:off x="247135" y="747537"/>
              <a:ext cx="312419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786" rtl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3" kern="1200" noProof="1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2FACCBAA-2077-15F8-47FD-C55AA2D43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359" y="226583"/>
            <a:ext cx="2822693" cy="4999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04556" y="1828352"/>
            <a:ext cx="105724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31"/>
              </a:spcBef>
            </a:pPr>
            <a:r>
              <a:rPr sz="3600" b="1" spc="-65" dirty="0" err="1">
                <a:latin typeface="黑体"/>
                <a:cs typeface="黑体"/>
              </a:rPr>
              <a:t>步骤</a:t>
            </a:r>
            <a:r>
              <a:rPr sz="3600" b="1" spc="-65" dirty="0">
                <a:latin typeface="黑体"/>
                <a:cs typeface="黑体"/>
              </a:rPr>
              <a:t> </a:t>
            </a:r>
            <a:r>
              <a:rPr sz="3600" b="1" spc="-11" dirty="0">
                <a:latin typeface="Times New Roman"/>
                <a:cs typeface="Times New Roman"/>
              </a:rPr>
              <a:t>3</a:t>
            </a:r>
            <a:r>
              <a:rPr sz="3600" b="1" spc="-15" dirty="0">
                <a:latin typeface="黑体"/>
                <a:cs typeface="黑体"/>
              </a:rPr>
              <a:t>：集热</a:t>
            </a:r>
            <a:r>
              <a:rPr sz="3600" b="1" spc="-20" dirty="0">
                <a:latin typeface="黑体"/>
                <a:cs typeface="黑体"/>
              </a:rPr>
              <a:t>子系统</a:t>
            </a:r>
            <a:r>
              <a:rPr sz="3600" b="1" spc="-15" dirty="0">
                <a:latin typeface="黑体"/>
                <a:cs typeface="黑体"/>
              </a:rPr>
              <a:t>组成和</a:t>
            </a:r>
            <a:r>
              <a:rPr sz="3600" b="1" spc="-20" dirty="0">
                <a:latin typeface="黑体"/>
                <a:cs typeface="黑体"/>
              </a:rPr>
              <a:t>功能</a:t>
            </a:r>
            <a:r>
              <a:rPr sz="3600" b="1" spc="-11" dirty="0">
                <a:latin typeface="黑体"/>
                <a:cs typeface="黑体"/>
              </a:rPr>
              <a:t>认知（</a:t>
            </a:r>
            <a:r>
              <a:rPr sz="3600" b="1" spc="-20" dirty="0">
                <a:latin typeface="黑体"/>
                <a:cs typeface="黑体"/>
              </a:rPr>
              <a:t>点击</a:t>
            </a:r>
            <a:r>
              <a:rPr sz="3600" b="1" spc="-11" dirty="0">
                <a:latin typeface="黑体"/>
                <a:cs typeface="黑体"/>
              </a:rPr>
              <a:t>观</a:t>
            </a:r>
            <a:r>
              <a:rPr sz="3600" b="1" spc="-20" dirty="0">
                <a:latin typeface="黑体"/>
                <a:cs typeface="黑体"/>
              </a:rPr>
              <a:t>察</a:t>
            </a:r>
            <a:r>
              <a:rPr sz="3600" b="1" spc="-51" dirty="0">
                <a:latin typeface="黑体"/>
                <a:cs typeface="黑体"/>
              </a:rPr>
              <a:t>）</a:t>
            </a:r>
            <a:endParaRPr sz="3600" dirty="0">
              <a:latin typeface="黑体"/>
              <a:cs typeface="黑体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80356" y="8809809"/>
            <a:ext cx="7041897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2" algn="ctr">
              <a:spcBef>
                <a:spcPts val="100"/>
              </a:spcBef>
            </a:pPr>
            <a:r>
              <a:rPr sz="2800" spc="-151" dirty="0">
                <a:latin typeface="宋体"/>
                <a:cs typeface="宋体"/>
              </a:rPr>
              <a:t>图</a:t>
            </a:r>
            <a:r>
              <a:rPr lang="en-US" sz="2800" dirty="0">
                <a:latin typeface="Times New Roman"/>
                <a:cs typeface="Times New Roman"/>
              </a:rPr>
              <a:t>3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3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宋体"/>
                <a:cs typeface="宋体"/>
              </a:rPr>
              <a:t>塔式太阳能光热电站系统组成导航页面</a:t>
            </a:r>
            <a:r>
              <a:rPr sz="2800" dirty="0">
                <a:latin typeface="Times New Roman"/>
                <a:cs typeface="Times New Roman"/>
              </a:rPr>
              <a:t>——</a:t>
            </a:r>
            <a:r>
              <a:rPr sz="2800" spc="-11" dirty="0">
                <a:latin typeface="宋体"/>
                <a:cs typeface="宋体"/>
              </a:rPr>
              <a:t>集热子系统</a:t>
            </a:r>
            <a:endParaRPr sz="2800" dirty="0">
              <a:latin typeface="宋体"/>
              <a:cs typeface="宋体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8424D05-1370-EC74-E7E5-C8E3EB0319C5}"/>
              </a:ext>
            </a:extLst>
          </p:cNvPr>
          <p:cNvSpPr txBox="1"/>
          <p:nvPr/>
        </p:nvSpPr>
        <p:spPr>
          <a:xfrm>
            <a:off x="-248444" y="-139737"/>
            <a:ext cx="9516978" cy="92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环节一：塔式太阳能热电站基本组成认知</a:t>
            </a:r>
            <a:endParaRPr lang="zh-CN" altLang="zh-CN" sz="4400" b="1" kern="100" dirty="0">
              <a:solidFill>
                <a:schemeClr val="tx2"/>
              </a:solidFill>
              <a:effectLst/>
              <a:latin typeface="Calibri Light" panose="020F03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A4C7241-79B4-E0D2-34CF-2E64CA348D95}"/>
              </a:ext>
            </a:extLst>
          </p:cNvPr>
          <p:cNvSpPr txBox="1"/>
          <p:nvPr/>
        </p:nvSpPr>
        <p:spPr>
          <a:xfrm>
            <a:off x="9576077" y="8857494"/>
            <a:ext cx="9601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7315" algn="ctr">
              <a:spcBef>
                <a:spcPts val="100"/>
              </a:spcBef>
            </a:pPr>
            <a:r>
              <a:rPr lang="zh-CN" altLang="en-US" sz="2800" spc="-131" dirty="0">
                <a:latin typeface="宋体"/>
                <a:cs typeface="宋体"/>
              </a:rPr>
              <a:t>图</a:t>
            </a:r>
            <a:r>
              <a:rPr lang="en-US" altLang="zh-CN" sz="2800" dirty="0">
                <a:latin typeface="Times New Roman"/>
                <a:cs typeface="Times New Roman"/>
              </a:rPr>
              <a:t>3b</a:t>
            </a:r>
            <a:r>
              <a:rPr lang="zh-CN" altLang="en-US" sz="2800" spc="260" dirty="0">
                <a:latin typeface="Times New Roman"/>
                <a:cs typeface="Times New Roman"/>
              </a:rPr>
              <a:t> </a:t>
            </a:r>
            <a:r>
              <a:rPr lang="zh-CN" altLang="en-US" sz="2800" spc="-5" dirty="0">
                <a:latin typeface="宋体"/>
                <a:cs typeface="宋体"/>
              </a:rPr>
              <a:t>集热子系统组成和功能认知</a:t>
            </a:r>
            <a:r>
              <a:rPr lang="en-US" altLang="zh-CN" sz="2800" dirty="0">
                <a:latin typeface="Times New Roman"/>
                <a:cs typeface="Times New Roman"/>
              </a:rPr>
              <a:t>——</a:t>
            </a:r>
            <a:r>
              <a:rPr lang="zh-CN" altLang="en-US" sz="2800" spc="-11" dirty="0">
                <a:latin typeface="宋体"/>
                <a:cs typeface="宋体"/>
              </a:rPr>
              <a:t>集热器结构</a:t>
            </a:r>
            <a:endParaRPr lang="zh-CN" altLang="en-US" sz="2800" dirty="0">
              <a:latin typeface="宋体"/>
              <a:cs typeface="宋体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CA961BC-54DF-2DE9-0E5B-9ABFBB187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05" y="3253486"/>
            <a:ext cx="9067800" cy="541446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576728C-A0C6-7B99-2027-26A64D2EE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2907" y="3269119"/>
            <a:ext cx="8610391" cy="54411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Words>850</Words>
  <Application>Microsoft Office PowerPoint</Application>
  <PresentationFormat>自定义</PresentationFormat>
  <Paragraphs>119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0" baseType="lpstr">
      <vt:lpstr>等线</vt:lpstr>
      <vt:lpstr>黑体</vt:lpstr>
      <vt:lpstr>宋体</vt:lpstr>
      <vt:lpstr>Arial</vt:lpstr>
      <vt:lpstr>Calibri</vt:lpstr>
      <vt:lpstr>Calibri Light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塔式太阳能热发电与储能虚拟仿真实验指导书</dc:title>
  <dc:creator>李晓庆，马玉龙，高广涛</dc:creator>
  <cp:lastModifiedBy>guangtao gao</cp:lastModifiedBy>
  <cp:revision>29</cp:revision>
  <dcterms:created xsi:type="dcterms:W3CDTF">2023-12-24T16:35:41Z</dcterms:created>
  <dcterms:modified xsi:type="dcterms:W3CDTF">2023-12-24T18:29:58Z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2023-12-25T00:00:00Z</vt:filetime>
  </property>
  <property fmtid="{D5CDD505-2E9C-101B-9397-08002B2CF9AE}" pid="3" name="Creator">
    <vt:lpwstr>Microsoft® Word 2021</vt:lpwstr>
  </property>
  <property fmtid="{D5CDD505-2E9C-101B-9397-08002B2CF9AE}" pid="4" name="LastSaved">
    <vt:filetime>2023-12-24T00:00:00Z</vt:filetime>
  </property>
  <property fmtid="{D5CDD505-2E9C-101B-9397-08002B2CF9AE}" pid="5" name="Producer">
    <vt:lpwstr>Microsoft® Word 2021</vt:lpwstr>
  </property>
</Properties>
</file>